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256" r:id="rId2"/>
    <p:sldId id="258" r:id="rId3"/>
    <p:sldId id="259" r:id="rId4"/>
    <p:sldId id="260" r:id="rId5"/>
    <p:sldId id="263" r:id="rId6"/>
    <p:sldId id="262" r:id="rId7"/>
    <p:sldId id="265" r:id="rId8"/>
    <p:sldId id="267" r:id="rId9"/>
    <p:sldId id="264" r:id="rId10"/>
    <p:sldId id="270" r:id="rId11"/>
    <p:sldId id="266" r:id="rId12"/>
    <p:sldId id="268" r:id="rId13"/>
    <p:sldId id="269" r:id="rId14"/>
    <p:sldId id="279" r:id="rId15"/>
    <p:sldId id="280" r:id="rId16"/>
    <p:sldId id="291" r:id="rId17"/>
    <p:sldId id="281" r:id="rId18"/>
    <p:sldId id="290" r:id="rId19"/>
    <p:sldId id="282" r:id="rId20"/>
    <p:sldId id="284" r:id="rId21"/>
    <p:sldId id="285" r:id="rId22"/>
    <p:sldId id="286" r:id="rId23"/>
    <p:sldId id="287" r:id="rId24"/>
    <p:sldId id="288" r:id="rId25"/>
    <p:sldId id="289" r:id="rId26"/>
    <p:sldId id="271" r:id="rId27"/>
    <p:sldId id="277" r:id="rId28"/>
    <p:sldId id="283" r:id="rId29"/>
    <p:sldId id="272" r:id="rId30"/>
    <p:sldId id="296" r:id="rId31"/>
    <p:sldId id="273" r:id="rId32"/>
    <p:sldId id="293" r:id="rId33"/>
    <p:sldId id="294" r:id="rId34"/>
    <p:sldId id="295" r:id="rId35"/>
    <p:sldId id="299" r:id="rId36"/>
    <p:sldId id="300" r:id="rId37"/>
    <p:sldId id="301" r:id="rId38"/>
    <p:sldId id="302" r:id="rId39"/>
    <p:sldId id="303" r:id="rId40"/>
    <p:sldId id="304" r:id="rId41"/>
    <p:sldId id="309" r:id="rId42"/>
    <p:sldId id="312" r:id="rId43"/>
    <p:sldId id="324" r:id="rId44"/>
    <p:sldId id="328" r:id="rId45"/>
    <p:sldId id="329" r:id="rId46"/>
    <p:sldId id="330" r:id="rId47"/>
    <p:sldId id="331" r:id="rId48"/>
    <p:sldId id="325" r:id="rId49"/>
    <p:sldId id="334" r:id="rId50"/>
    <p:sldId id="338" r:id="rId51"/>
    <p:sldId id="336" r:id="rId52"/>
    <p:sldId id="326" r:id="rId53"/>
    <p:sldId id="327" r:id="rId54"/>
    <p:sldId id="333" r:id="rId55"/>
    <p:sldId id="335" r:id="rId56"/>
    <p:sldId id="337" r:id="rId57"/>
    <p:sldId id="339" r:id="rId58"/>
    <p:sldId id="298" r:id="rId59"/>
    <p:sldId id="321" r:id="rId60"/>
    <p:sldId id="297" r:id="rId61"/>
    <p:sldId id="322" r:id="rId62"/>
    <p:sldId id="323" r:id="rId63"/>
    <p:sldId id="340" r:id="rId64"/>
    <p:sldId id="341" r:id="rId65"/>
    <p:sldId id="342" r:id="rId66"/>
    <p:sldId id="343" r:id="rId67"/>
    <p:sldId id="344" r:id="rId68"/>
    <p:sldId id="347" r:id="rId69"/>
    <p:sldId id="350" r:id="rId70"/>
    <p:sldId id="345" r:id="rId71"/>
    <p:sldId id="348" r:id="rId72"/>
    <p:sldId id="349" r:id="rId73"/>
    <p:sldId id="351" r:id="rId74"/>
    <p:sldId id="352" r:id="rId75"/>
    <p:sldId id="353" r:id="rId76"/>
    <p:sldId id="354" r:id="rId77"/>
    <p:sldId id="355" r:id="rId78"/>
    <p:sldId id="356" r:id="rId79"/>
    <p:sldId id="357" r:id="rId80"/>
    <p:sldId id="358" r:id="rId81"/>
    <p:sldId id="360" r:id="rId82"/>
    <p:sldId id="361" r:id="rId83"/>
    <p:sldId id="362" r:id="rId84"/>
    <p:sldId id="365" r:id="rId85"/>
    <p:sldId id="366" r:id="rId86"/>
    <p:sldId id="367" r:id="rId87"/>
    <p:sldId id="369" r:id="rId88"/>
    <p:sldId id="386" r:id="rId89"/>
    <p:sldId id="387" r:id="rId90"/>
    <p:sldId id="388" r:id="rId91"/>
    <p:sldId id="372" r:id="rId92"/>
    <p:sldId id="373" r:id="rId93"/>
    <p:sldId id="377" r:id="rId94"/>
    <p:sldId id="374" r:id="rId95"/>
    <p:sldId id="375" r:id="rId96"/>
    <p:sldId id="376" r:id="rId97"/>
    <p:sldId id="379" r:id="rId98"/>
    <p:sldId id="389" r:id="rId99"/>
    <p:sldId id="390" r:id="rId100"/>
    <p:sldId id="392" r:id="rId101"/>
    <p:sldId id="396" r:id="rId102"/>
    <p:sldId id="397" r:id="rId103"/>
    <p:sldId id="402" r:id="rId104"/>
    <p:sldId id="403" r:id="rId105"/>
    <p:sldId id="398" r:id="rId106"/>
    <p:sldId id="405" r:id="rId107"/>
    <p:sldId id="404" r:id="rId108"/>
    <p:sldId id="399" r:id="rId109"/>
    <p:sldId id="400" r:id="rId110"/>
    <p:sldId id="401" r:id="rId111"/>
    <p:sldId id="442" r:id="rId112"/>
    <p:sldId id="443" r:id="rId113"/>
    <p:sldId id="444" r:id="rId114"/>
    <p:sldId id="406" r:id="rId115"/>
    <p:sldId id="407" r:id="rId116"/>
    <p:sldId id="408" r:id="rId117"/>
    <p:sldId id="409" r:id="rId118"/>
    <p:sldId id="410" r:id="rId119"/>
    <p:sldId id="411" r:id="rId120"/>
    <p:sldId id="412" r:id="rId121"/>
    <p:sldId id="413" r:id="rId122"/>
    <p:sldId id="414" r:id="rId123"/>
    <p:sldId id="415" r:id="rId124"/>
    <p:sldId id="416" r:id="rId125"/>
    <p:sldId id="417" r:id="rId126"/>
    <p:sldId id="418" r:id="rId127"/>
    <p:sldId id="419" r:id="rId128"/>
    <p:sldId id="420" r:id="rId129"/>
    <p:sldId id="422" r:id="rId130"/>
    <p:sldId id="423" r:id="rId131"/>
    <p:sldId id="424" r:id="rId132"/>
    <p:sldId id="425" r:id="rId133"/>
    <p:sldId id="426" r:id="rId134"/>
    <p:sldId id="427" r:id="rId135"/>
    <p:sldId id="428" r:id="rId136"/>
    <p:sldId id="429" r:id="rId137"/>
    <p:sldId id="430" r:id="rId138"/>
    <p:sldId id="431" r:id="rId139"/>
    <p:sldId id="432" r:id="rId140"/>
    <p:sldId id="433" r:id="rId141"/>
    <p:sldId id="434" r:id="rId142"/>
    <p:sldId id="435" r:id="rId143"/>
    <p:sldId id="436" r:id="rId144"/>
    <p:sldId id="437" r:id="rId145"/>
    <p:sldId id="438" r:id="rId146"/>
    <p:sldId id="439" r:id="rId147"/>
    <p:sldId id="440" r:id="rId148"/>
    <p:sldId id="441" r:id="rId149"/>
    <p:sldId id="320" r:id="rId1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659" autoAdjust="0"/>
  </p:normalViewPr>
  <p:slideViewPr>
    <p:cSldViewPr>
      <p:cViewPr varScale="1">
        <p:scale>
          <a:sx n="51" d="100"/>
          <a:sy n="51" d="100"/>
        </p:scale>
        <p:origin x="1956"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94E58A-88CA-466A-9120-D3A6E9720DFA}" type="datetimeFigureOut">
              <a:rPr lang="en-US" smtClean="0"/>
              <a:pPr/>
              <a:t>8/13/2017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CA3C06-2A84-428F-9065-2D138786E1F2}" type="slidenum">
              <a:rPr lang="en-US" smtClean="0"/>
              <a:pPr/>
              <a:t>‹#›</a:t>
            </a:fld>
            <a:endParaRPr lang="en-US"/>
          </a:p>
        </p:txBody>
      </p:sp>
    </p:spTree>
    <p:extLst>
      <p:ext uri="{BB962C8B-B14F-4D97-AF65-F5344CB8AC3E}">
        <p14:creationId xmlns:p14="http://schemas.microsoft.com/office/powerpoint/2010/main" val="4266273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A3C06-2A84-428F-9065-2D138786E1F2}"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p:spPr>
        <p:txBody>
          <a:bodyPr/>
          <a:lstStyle/>
          <a:p>
            <a:fld id="{E0B6D25F-3BEC-4BBD-B30E-87C6952EB1A1}" type="slidenum">
              <a:rPr lang="en-US" smtClean="0">
                <a:latin typeface="Arial" pitchFamily="34" charset="0"/>
              </a:rPr>
              <a:pPr/>
              <a:t>45</a:t>
            </a:fld>
            <a:endParaRPr lang="en-US" smtClean="0">
              <a:latin typeface="Arial" pitchFamily="34" charset="0"/>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1"/>
          </p:nvPr>
        </p:nvSpPr>
        <p:spPr>
          <a:noFill/>
          <a:ln/>
        </p:spPr>
        <p:txBody>
          <a:bodyPr/>
          <a:lstStyle/>
          <a:p>
            <a:pPr eaLnBrk="1" hangingPunct="1"/>
            <a:r>
              <a:rPr lang="en-US" smtClean="0">
                <a:latin typeface="Arial" pitchFamily="34" charset="0"/>
              </a:rPr>
              <a:t>The length of the body should be occupied largely by the length of the rib cage.  Desirable is a ratio of 2/3 ribs and 1/3 loin.  A running hound needs a nice long rib cage to provide protection for internal organs and room for heart and lung capacity.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195E644A-8EAE-4F84-8E2F-0C13CAD37E15}" type="slidenum">
              <a:rPr lang="en-US" smtClean="0">
                <a:latin typeface="Arial" pitchFamily="34" charset="0"/>
              </a:rPr>
              <a:pPr/>
              <a:t>49</a:t>
            </a:fld>
            <a:endParaRPr lang="en-US" smtClean="0">
              <a:latin typeface="Arial" pitchFamily="34" charset="0"/>
            </a:endParaRPr>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r>
              <a:rPr lang="en-US" smtClean="0">
                <a:latin typeface="Arial" pitchFamily="34" charset="0"/>
              </a:rPr>
              <a:t>The topline should  be level.  The “slightly arched” loin of the standard does not mean a roach or the curve of a low tail set.  Muscle development along either side of the spine gives the slightly arched look when viewed from behind.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p:spPr>
        <p:txBody>
          <a:bodyPr/>
          <a:lstStyle/>
          <a:p>
            <a:fld id="{23D7A86F-834F-4742-AD73-3514C5635DDF}" type="slidenum">
              <a:rPr lang="en-US" smtClean="0">
                <a:latin typeface="Arial" pitchFamily="34" charset="0"/>
              </a:rPr>
              <a:pPr/>
              <a:t>50</a:t>
            </a:fld>
            <a:endParaRPr lang="en-US" smtClean="0">
              <a:latin typeface="Arial" pitchFamily="34" charset="0"/>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noFill/>
          <a:ln/>
        </p:spPr>
        <p:txBody>
          <a:bodyPr/>
          <a:lstStyle/>
          <a:p>
            <a:pPr eaLnBrk="1" hangingPunct="1"/>
            <a:r>
              <a:rPr lang="en-US" smtClean="0">
                <a:latin typeface="Arial" pitchFamily="34" charset="0"/>
              </a:rPr>
              <a:t>The distance between withers and ground is equally divided by elbow.</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1EB62BA3-E0AE-4920-8970-C1C0E734D3C0}" type="slidenum">
              <a:rPr lang="en-US" smtClean="0">
                <a:latin typeface="Arial" pitchFamily="34" charset="0"/>
              </a:rPr>
              <a:pPr/>
              <a:t>53</a:t>
            </a:fld>
            <a:endParaRPr lang="en-US" smtClean="0">
              <a:latin typeface="Arial" pitchFamily="34" charset="0"/>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r>
              <a:rPr lang="en-US" smtClean="0">
                <a:latin typeface="Arial" pitchFamily="34" charset="0"/>
              </a:rPr>
              <a:t>The beagle topline should not slope.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A3C06-2A84-428F-9065-2D138786E1F2}" type="slidenum">
              <a:rPr lang="en-US" smtClean="0"/>
              <a:pPr/>
              <a:t>58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39CD7D3B-3803-4844-8D94-B3E7D49E37CE}" type="slidenum">
              <a:rPr lang="en-US"/>
              <a:pPr/>
              <a:t>65</a:t>
            </a:fld>
            <a:endParaRPr lang="en-US"/>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r>
              <a:rPr lang="en-US" smtClean="0"/>
              <a:t>A good shoulder assembly is critical in an endurance hound. The shoulders are flat, without evidence of short, bunched, or bulging muscles over them. The shoulder blades are long having little space between them.  A strong neck fits neatly into the long, well laid back shoulders.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B79C5424-4371-4F1E-A69B-3674F3270893}" type="slidenum">
              <a:rPr lang="en-US" smtClean="0">
                <a:latin typeface="Arial" pitchFamily="34" charset="0"/>
              </a:rPr>
              <a:pPr/>
              <a:t>66</a:t>
            </a:fld>
            <a:endParaRPr lang="en-US" smtClean="0">
              <a:latin typeface="Arial" pitchFamily="34" charset="0"/>
            </a:endParaRPr>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r>
              <a:rPr lang="en-US" smtClean="0">
                <a:latin typeface="Arial" pitchFamily="34" charset="0"/>
              </a:rPr>
              <a:t>From the elbows, the front legs drop absolutely straight to the feet.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noFill/>
        </p:spPr>
        <p:txBody>
          <a:bodyPr/>
          <a:lstStyle/>
          <a:p>
            <a:fld id="{1CD6AA65-D5B0-47DB-82CF-AB111F26C11E}" type="slidenum">
              <a:rPr lang="en-US" smtClean="0">
                <a:latin typeface="Arial" pitchFamily="34" charset="0"/>
              </a:rPr>
              <a:pPr/>
              <a:t>67</a:t>
            </a:fld>
            <a:endParaRPr lang="en-US" smtClean="0">
              <a:latin typeface="Arial" pitchFamily="34" charset="0"/>
            </a:endParaRPr>
          </a:p>
        </p:txBody>
      </p:sp>
      <p:sp>
        <p:nvSpPr>
          <p:cNvPr id="319491" name="Rectangle 2"/>
          <p:cNvSpPr>
            <a:spLocks noGrp="1" noRot="1" noChangeAspect="1" noChangeArrowheads="1" noTextEdit="1"/>
          </p:cNvSpPr>
          <p:nvPr>
            <p:ph type="sldImg"/>
          </p:nvPr>
        </p:nvSpPr>
        <p:spPr>
          <a:ln/>
        </p:spPr>
      </p:sp>
      <p:sp>
        <p:nvSpPr>
          <p:cNvPr id="319492" name="Rectangle 3"/>
          <p:cNvSpPr>
            <a:spLocks noGrp="1" noChangeArrowheads="1"/>
          </p:cNvSpPr>
          <p:nvPr>
            <p:ph type="body" idx="1"/>
          </p:nvPr>
        </p:nvSpPr>
        <p:spPr>
          <a:noFill/>
          <a:ln/>
        </p:spPr>
        <p:txBody>
          <a:bodyPr/>
          <a:lstStyle/>
          <a:p>
            <a:pPr eaLnBrk="1" hangingPunct="1"/>
            <a:r>
              <a:rPr lang="en-US" smtClean="0">
                <a:latin typeface="Arial" pitchFamily="34" charset="0"/>
              </a:rPr>
              <a:t>Proper amount of bone, clean shoulders and front fill.  Absolutely straight forelegs.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noFill/>
        </p:spPr>
        <p:txBody>
          <a:bodyPr/>
          <a:lstStyle/>
          <a:p>
            <a:fld id="{53D76A6E-6142-463D-9087-E3530FFE80F6}" type="slidenum">
              <a:rPr lang="en-US" smtClean="0">
                <a:latin typeface="Arial" pitchFamily="34" charset="0"/>
              </a:rPr>
              <a:pPr/>
              <a:t>69</a:t>
            </a:fld>
            <a:endParaRPr lang="en-US" smtClean="0">
              <a:latin typeface="Arial" pitchFamily="34" charset="0"/>
            </a:endParaRPr>
          </a:p>
        </p:txBody>
      </p:sp>
      <p:sp>
        <p:nvSpPr>
          <p:cNvPr id="322563" name="Rectangle 2"/>
          <p:cNvSpPr>
            <a:spLocks noGrp="1" noRot="1" noChangeAspect="1" noChangeArrowheads="1" noTextEdit="1"/>
          </p:cNvSpPr>
          <p:nvPr>
            <p:ph type="sldImg"/>
          </p:nvPr>
        </p:nvSpPr>
        <p:spPr>
          <a:ln/>
        </p:spPr>
      </p:sp>
      <p:sp>
        <p:nvSpPr>
          <p:cNvPr id="322564" name="Rectangle 3"/>
          <p:cNvSpPr>
            <a:spLocks noGrp="1" noChangeArrowheads="1"/>
          </p:cNvSpPr>
          <p:nvPr>
            <p:ph type="body" idx="1"/>
          </p:nvPr>
        </p:nvSpPr>
        <p:spPr>
          <a:noFill/>
          <a:ln/>
        </p:spPr>
        <p:txBody>
          <a:bodyPr/>
          <a:lstStyle/>
          <a:p>
            <a:pPr eaLnBrk="1" hangingPunct="1"/>
            <a:r>
              <a:rPr lang="en-US" smtClean="0">
                <a:latin typeface="Arial" pitchFamily="34" charset="0"/>
              </a:rPr>
              <a:t>The feet should  be round, small and cat-like.  The pad is thick and tough for long usage over rough or rocky terrain without any crippling injury.  The feet should be pointed directly forward; any turning in or out should be avoided.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fld id="{C3F65F11-8ACB-4A6D-A811-FEABA24E3E03}" type="slidenum">
              <a:rPr lang="en-US" smtClean="0">
                <a:latin typeface="Arial" pitchFamily="34" charset="0"/>
              </a:rPr>
              <a:pPr/>
              <a:t>70</a:t>
            </a:fld>
            <a:endParaRPr lang="en-US" smtClean="0">
              <a:latin typeface="Arial" pitchFamily="34" charset="0"/>
            </a:endParaRPr>
          </a:p>
        </p:txBody>
      </p:sp>
      <p:sp>
        <p:nvSpPr>
          <p:cNvPr id="320515" name="Rectangle 2"/>
          <p:cNvSpPr>
            <a:spLocks noGrp="1" noRot="1" noChangeAspect="1" noChangeArrowheads="1" noTextEdit="1"/>
          </p:cNvSpPr>
          <p:nvPr>
            <p:ph type="sldImg"/>
          </p:nvPr>
        </p:nvSpPr>
        <p:spPr>
          <a:ln/>
        </p:spPr>
      </p:sp>
      <p:sp>
        <p:nvSpPr>
          <p:cNvPr id="320516" name="Rectangle 3"/>
          <p:cNvSpPr>
            <a:spLocks noGrp="1" noChangeArrowheads="1"/>
          </p:cNvSpPr>
          <p:nvPr>
            <p:ph type="body" idx="1"/>
          </p:nvPr>
        </p:nvSpPr>
        <p:spPr>
          <a:noFill/>
          <a:ln/>
        </p:spPr>
        <p:txBody>
          <a:bodyPr/>
          <a:lstStyle/>
          <a:p>
            <a:pPr eaLnBrk="1" hangingPunct="1"/>
            <a:r>
              <a:rPr lang="en-US" smtClean="0">
                <a:latin typeface="Arial" pitchFamily="34" charset="0"/>
              </a:rPr>
              <a:t>Too much “shape” to the front legs.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39CD7D3B-3803-4844-8D94-B3E7D49E37CE}" type="slidenum">
              <a:rPr lang="en-US"/>
              <a:pPr/>
              <a:t>37</a:t>
            </a:fld>
            <a:endParaRPr lang="en-US"/>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r>
              <a:rPr lang="en-US" smtClean="0"/>
              <a:t>A good shoulder assembly is critical in an endurance hound. The shoulders are flat, without evidence of short, bunched, or bulging muscles over them. The shoulder blades are long having little space between them.  A strong neck fits neatly into the long, well laid back shoulders.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noFill/>
        </p:spPr>
        <p:txBody>
          <a:bodyPr/>
          <a:lstStyle/>
          <a:p>
            <a:fld id="{3BF190F8-44BB-4D55-BBD7-0C7635B5AEBC}" type="slidenum">
              <a:rPr lang="en-US" smtClean="0">
                <a:latin typeface="Arial" pitchFamily="34" charset="0"/>
              </a:rPr>
              <a:pPr/>
              <a:t>78</a:t>
            </a:fld>
            <a:endParaRPr lang="en-US" smtClean="0">
              <a:latin typeface="Arial" pitchFamily="34" charset="0"/>
            </a:endParaRPr>
          </a:p>
        </p:txBody>
      </p:sp>
      <p:sp>
        <p:nvSpPr>
          <p:cNvPr id="324611" name="Rectangle 2"/>
          <p:cNvSpPr>
            <a:spLocks noGrp="1" noRot="1" noChangeAspect="1" noChangeArrowheads="1" noTextEdit="1"/>
          </p:cNvSpPr>
          <p:nvPr>
            <p:ph type="sldImg"/>
          </p:nvPr>
        </p:nvSpPr>
        <p:spPr>
          <a:ln/>
        </p:spPr>
      </p:sp>
      <p:sp>
        <p:nvSpPr>
          <p:cNvPr id="324612" name="Rectangle 3"/>
          <p:cNvSpPr>
            <a:spLocks noGrp="1" noChangeArrowheads="1"/>
          </p:cNvSpPr>
          <p:nvPr>
            <p:ph type="body" idx="1"/>
          </p:nvPr>
        </p:nvSpPr>
        <p:spPr>
          <a:noFill/>
          <a:ln/>
        </p:spPr>
        <p:txBody>
          <a:bodyPr/>
          <a:lstStyle/>
          <a:p>
            <a:pPr eaLnBrk="1" hangingPunct="1"/>
            <a:r>
              <a:rPr lang="en-US" smtClean="0">
                <a:latin typeface="Arial" pitchFamily="34" charset="0"/>
              </a:rPr>
              <a:t>The hindquarters are both wide and thick with generous musculature of hams and buttocks.  The beagle does not require excessive angulation since the hound is followed on foot and does not require excessive speed.  The hindquarters are not straight – mere props.  The propulsive power of the dog is developed in the hindquarters through the leverage of its parts and there must be adequate turns of stifle and hock to propel the hound over the ground.  The staying power is more important than speed.  The thigh and second-thigh are both long and the stifle is well let down and the hock is short.  The hind feet are pointed directly forward, turning neither in nor out.  The hocks are perpendicular to the floor and hocks show no tendency to converge.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p:spPr>
        <p:txBody>
          <a:bodyPr/>
          <a:lstStyle/>
          <a:p>
            <a:fld id="{51DCF693-876D-4E0D-B58F-B316699F994A}" type="slidenum">
              <a:rPr lang="en-US" smtClean="0">
                <a:latin typeface="Arial" pitchFamily="34" charset="0"/>
              </a:rPr>
              <a:pPr/>
              <a:t>79</a:t>
            </a:fld>
            <a:endParaRPr lang="en-US" smtClean="0">
              <a:latin typeface="Arial" pitchFamily="34" charset="0"/>
            </a:endParaRPr>
          </a:p>
        </p:txBody>
      </p:sp>
      <p:sp>
        <p:nvSpPr>
          <p:cNvPr id="325635" name="Rectangle 2"/>
          <p:cNvSpPr>
            <a:spLocks noGrp="1" noRot="1" noChangeAspect="1" noChangeArrowheads="1" noTextEdit="1"/>
          </p:cNvSpPr>
          <p:nvPr>
            <p:ph type="sldImg"/>
          </p:nvPr>
        </p:nvSpPr>
        <p:spPr>
          <a:ln/>
        </p:spPr>
      </p:sp>
      <p:sp>
        <p:nvSpPr>
          <p:cNvPr id="325636" name="Rectangle 3"/>
          <p:cNvSpPr>
            <a:spLocks noGrp="1" noChangeArrowheads="1"/>
          </p:cNvSpPr>
          <p:nvPr>
            <p:ph type="body" idx="1"/>
          </p:nvPr>
        </p:nvSpPr>
        <p:spPr>
          <a:noFill/>
          <a:ln/>
        </p:spPr>
        <p:txBody>
          <a:bodyPr/>
          <a:lstStyle/>
          <a:p>
            <a:pPr eaLnBrk="1" hangingPunct="1"/>
            <a:r>
              <a:rPr lang="en-US" smtClean="0">
                <a:latin typeface="Arial" pitchFamily="34" charset="0"/>
              </a:rPr>
              <a:t>The hindquarters, like the forequarters, are substantial, with the large bones clothed with powerful muscles, which provide sustained driving power.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p:spPr>
        <p:txBody>
          <a:bodyPr/>
          <a:lstStyle/>
          <a:p>
            <a:fld id="{4E92A5E9-2CD9-4DFC-8ADD-ACD14C060812}" type="slidenum">
              <a:rPr lang="en-US" smtClean="0">
                <a:latin typeface="Arial" pitchFamily="34" charset="0"/>
              </a:rPr>
              <a:pPr/>
              <a:t>84</a:t>
            </a:fld>
            <a:endParaRPr lang="en-US" smtClean="0">
              <a:latin typeface="Arial" pitchFamily="34" charset="0"/>
            </a:endParaRPr>
          </a:p>
        </p:txBody>
      </p:sp>
      <p:sp>
        <p:nvSpPr>
          <p:cNvPr id="326659" name="Rectangle 2"/>
          <p:cNvSpPr>
            <a:spLocks noGrp="1" noRot="1" noChangeAspect="1" noChangeArrowheads="1" noTextEdit="1"/>
          </p:cNvSpPr>
          <p:nvPr>
            <p:ph type="sldImg"/>
          </p:nvPr>
        </p:nvSpPr>
        <p:spPr>
          <a:ln/>
        </p:spPr>
      </p:sp>
      <p:sp>
        <p:nvSpPr>
          <p:cNvPr id="326660" name="Rectangle 3"/>
          <p:cNvSpPr>
            <a:spLocks noGrp="1" noChangeArrowheads="1"/>
          </p:cNvSpPr>
          <p:nvPr>
            <p:ph type="body" idx="1"/>
          </p:nvPr>
        </p:nvSpPr>
        <p:spPr>
          <a:noFill/>
          <a:ln/>
        </p:spPr>
        <p:txBody>
          <a:bodyPr/>
          <a:lstStyle/>
          <a:p>
            <a:pPr eaLnBrk="1" hangingPunct="1"/>
            <a:r>
              <a:rPr lang="en-US" smtClean="0">
                <a:latin typeface="Arial" pitchFamily="34" charset="0"/>
              </a:rPr>
              <a:t>The hind legs should form straight columns of support from hip to hock.</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B79C5424-4371-4F1E-A69B-3674F3270893}" type="slidenum">
              <a:rPr lang="en-US" smtClean="0">
                <a:latin typeface="Arial" pitchFamily="34" charset="0"/>
              </a:rPr>
              <a:pPr/>
              <a:t>99</a:t>
            </a:fld>
            <a:endParaRPr lang="en-US" smtClean="0">
              <a:latin typeface="Arial" pitchFamily="34" charset="0"/>
            </a:endParaRPr>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r>
              <a:rPr lang="en-US" smtClean="0">
                <a:latin typeface="Arial" pitchFamily="34" charset="0"/>
              </a:rPr>
              <a:t>From the elbows, the front legs drop absolutely straight to the feet.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47B92EC7-6882-43C7-B283-6ABD772DC025}" type="slidenum">
              <a:rPr lang="en-US" smtClean="0">
                <a:latin typeface="Arial" pitchFamily="34" charset="0"/>
              </a:rPr>
              <a:pPr/>
              <a:t>100</a:t>
            </a:fld>
            <a:endParaRPr lang="en-US" smtClean="0">
              <a:latin typeface="Arial" pitchFamily="34" charset="0"/>
            </a:endParaRPr>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r>
              <a:rPr lang="en-US" smtClean="0">
                <a:latin typeface="Arial" pitchFamily="34" charset="0"/>
              </a:rPr>
              <a:t>Faded tri color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02B585C4-1A0A-43C7-B1D5-7FC5DFA15B76}" type="slidenum">
              <a:rPr lang="en-US" smtClean="0">
                <a:latin typeface="Arial" pitchFamily="34" charset="0"/>
              </a:rPr>
              <a:pPr/>
              <a:t>101</a:t>
            </a:fld>
            <a:endParaRPr lang="en-US" smtClean="0">
              <a:latin typeface="Arial" pitchFamily="34" charset="0"/>
            </a:endParaRPr>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r>
              <a:rPr lang="en-US" smtClean="0">
                <a:latin typeface="Arial" pitchFamily="34" charset="0"/>
              </a:rPr>
              <a:t>Blue.  Blue is a dilution of tri or red or liver.  This dog is a blue tri.</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02B585C4-1A0A-43C7-B1D5-7FC5DFA15B76}" type="slidenum">
              <a:rPr lang="en-US" smtClean="0">
                <a:latin typeface="Arial" pitchFamily="34" charset="0"/>
              </a:rPr>
              <a:pPr/>
              <a:t>102</a:t>
            </a:fld>
            <a:endParaRPr lang="en-US" smtClean="0">
              <a:latin typeface="Arial" pitchFamily="34" charset="0"/>
            </a:endParaRPr>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r>
              <a:rPr lang="en-US" smtClean="0">
                <a:latin typeface="Arial" pitchFamily="34" charset="0"/>
              </a:rPr>
              <a:t>Blue.  Blue is a dilution of tri or red or liver.  This dog is a blue tri.</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p:spPr>
        <p:txBody>
          <a:bodyPr/>
          <a:lstStyle/>
          <a:p>
            <a:fld id="{C04DC6D5-029D-4DD8-9D07-DD111932A38F}" type="slidenum">
              <a:rPr lang="en-US" smtClean="0">
                <a:latin typeface="Arial" pitchFamily="34" charset="0"/>
              </a:rPr>
              <a:pPr/>
              <a:t>106</a:t>
            </a:fld>
            <a:endParaRPr lang="en-US" smtClean="0">
              <a:latin typeface="Arial" pitchFamily="34" charset="0"/>
            </a:endParaRPr>
          </a:p>
        </p:txBody>
      </p:sp>
      <p:sp>
        <p:nvSpPr>
          <p:cNvPr id="344067" name="Rectangle 2"/>
          <p:cNvSpPr>
            <a:spLocks noGrp="1" noRot="1" noChangeAspect="1" noChangeArrowheads="1" noTextEdit="1"/>
          </p:cNvSpPr>
          <p:nvPr>
            <p:ph type="sldImg"/>
          </p:nvPr>
        </p:nvSpPr>
        <p:spPr>
          <a:ln/>
        </p:spPr>
      </p:sp>
      <p:sp>
        <p:nvSpPr>
          <p:cNvPr id="344068" name="Rectangle 3"/>
          <p:cNvSpPr>
            <a:spLocks noGrp="1" noChangeArrowheads="1"/>
          </p:cNvSpPr>
          <p:nvPr>
            <p:ph type="body" idx="1"/>
          </p:nvPr>
        </p:nvSpPr>
        <p:spPr>
          <a:noFill/>
          <a:ln/>
        </p:spPr>
        <p:txBody>
          <a:bodyPr/>
          <a:lstStyle/>
          <a:p>
            <a:pPr eaLnBrk="1" hangingPunct="1"/>
            <a:r>
              <a:rPr lang="en-US" smtClean="0">
                <a:latin typeface="Arial" pitchFamily="34" charset="0"/>
              </a:rPr>
              <a:t>Short choppy steps.  Incorrect.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noFill/>
        </p:spPr>
        <p:txBody>
          <a:bodyPr/>
          <a:lstStyle/>
          <a:p>
            <a:fld id="{DE0EF5AA-6273-44A7-B7F8-0A75F961E72B}" type="slidenum">
              <a:rPr lang="en-US" smtClean="0">
                <a:latin typeface="Arial" pitchFamily="34" charset="0"/>
              </a:rPr>
              <a:pPr/>
              <a:t>114</a:t>
            </a:fld>
            <a:endParaRPr lang="en-US" smtClean="0">
              <a:latin typeface="Arial" pitchFamily="34" charset="0"/>
            </a:endParaRPr>
          </a:p>
        </p:txBody>
      </p:sp>
      <p:sp>
        <p:nvSpPr>
          <p:cNvPr id="345091" name="Rectangle 2"/>
          <p:cNvSpPr>
            <a:spLocks noGrp="1" noRot="1" noChangeAspect="1" noChangeArrowheads="1" noTextEdit="1"/>
          </p:cNvSpPr>
          <p:nvPr>
            <p:ph type="sldImg"/>
          </p:nvPr>
        </p:nvSpPr>
        <p:spPr>
          <a:ln/>
        </p:spPr>
      </p:sp>
      <p:sp>
        <p:nvSpPr>
          <p:cNvPr id="345092" name="Rectangle 3"/>
          <p:cNvSpPr>
            <a:spLocks noGrp="1" noChangeArrowheads="1"/>
          </p:cNvSpPr>
          <p:nvPr>
            <p:ph type="body" idx="1"/>
          </p:nvPr>
        </p:nvSpPr>
        <p:spPr>
          <a:noFill/>
          <a:ln/>
        </p:spPr>
        <p:txBody>
          <a:bodyPr/>
          <a:lstStyle/>
          <a:p>
            <a:pPr eaLnBrk="1" hangingPunct="1"/>
            <a:r>
              <a:rPr lang="en-US" smtClean="0">
                <a:latin typeface="Arial" pitchFamily="34" charset="0"/>
              </a:rPr>
              <a:t>Breed standards in some instances, including that for Beagles, are somewhat vague and indefinite with interpretation left to the breeder and judges.  The Beagle Standards writers wisely chose to follow this course which permits acceptance of </a:t>
            </a:r>
            <a:r>
              <a:rPr lang="en-US" i="1" smtClean="0">
                <a:latin typeface="Arial" pitchFamily="34" charset="0"/>
              </a:rPr>
              <a:t>varying lines </a:t>
            </a:r>
            <a:r>
              <a:rPr lang="en-US" smtClean="0">
                <a:latin typeface="Arial" pitchFamily="34" charset="0"/>
              </a:rPr>
              <a:t>as long as the essentials of the Standard are met.  Recognition of this fact permits the judge to “pick and choose”, depending on quality, in the event various types are present.  The following are examples of excellent quality beagles of varying types.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495E9198-7897-4F0D-9878-CE6D598C3D77}" type="slidenum">
              <a:rPr lang="en-US"/>
              <a:pPr/>
              <a:t>149</a:t>
            </a:fld>
            <a:endParaRPr lang="en-US"/>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r>
              <a:rPr lang="en-US" smtClean="0"/>
              <a:t>Proper shoulders and upper arm but a bit too deep in chest.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95E40565-BE99-4D6F-8A01-211E31A81703}" type="slidenum">
              <a:rPr lang="en-US"/>
              <a:pPr/>
              <a:t>38</a:t>
            </a:fld>
            <a:endParaRPr lang="en-US"/>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pPr eaLnBrk="1" hangingPunct="1"/>
            <a:r>
              <a:rPr lang="en-US" smtClean="0"/>
              <a:t>In a proper shoulder assembly, the dog will have some forechest. The forelegs will be set well under the hound and will  extend downward through the deepest portion of the chest. The length of the scapula should be equal to the length of the upper arm.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EC75BEEF-0893-469E-B3E6-4DCBF1808A99}" type="slidenum">
              <a:rPr lang="en-US"/>
              <a:pPr/>
              <a:t>39</a:t>
            </a:fld>
            <a:endParaRPr lang="en-US"/>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r>
              <a:rPr lang="en-US" smtClean="0"/>
              <a:t>Good example of a sloping should with adequate return of upper arm.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6E6A514C-D879-4477-8792-953D9F246677}" type="slidenum">
              <a:rPr lang="en-US"/>
              <a:pPr/>
              <a:t>40</a:t>
            </a:fld>
            <a:endParaRPr lang="en-US"/>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r>
              <a:rPr lang="en-US" smtClean="0"/>
              <a:t>The chest should be as deep as slightly below the elbow.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C6E72DA9-8FCE-4D26-A652-A4A1CD71EBA9}" type="slidenum">
              <a:rPr lang="en-US"/>
              <a:pPr/>
              <a:t>41</a:t>
            </a:fld>
            <a:endParaRPr lang="en-US"/>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pPr eaLnBrk="1" hangingPunct="1"/>
            <a:r>
              <a:rPr lang="en-US" smtClean="0"/>
              <a:t>When you look at the beagle from the front, the shoulders should appear clean, not heavy or loaded.  And with out evidence of short, bunched or bulging muscles. Defects include a chest disproportionately wide or with lack of depth.  This hound displays proper width  and depth of chest.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9BD3C200-677E-41DE-8B4A-BAE97F140BA7}" type="slidenum">
              <a:rPr lang="en-US"/>
              <a:pPr/>
              <a:t>42</a:t>
            </a:fld>
            <a:endParaRPr lang="en-US"/>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r>
              <a:rPr lang="en-US" smtClean="0"/>
              <a:t>Front legs set too far forward. Extremely short upper arm.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39CD7D3B-3803-4844-8D94-B3E7D49E37CE}" type="slidenum">
              <a:rPr lang="en-US"/>
              <a:pPr/>
              <a:t>43</a:t>
            </a:fld>
            <a:endParaRPr lang="en-US"/>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r>
              <a:rPr lang="en-US" smtClean="0"/>
              <a:t>A good shoulder assembly is critical in an endurance hound. The shoulders are flat, without evidence of short, bunched, or bulging muscles over them. The shoulder blades are long having little space between them.  A strong neck fits neatly into the long, well laid back shoulders.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012B85D8-E736-4E32-9BD4-5A2972854E8A}" type="slidenum">
              <a:rPr lang="en-US" smtClean="0">
                <a:latin typeface="Arial" pitchFamily="34" charset="0"/>
              </a:rPr>
              <a:pPr/>
              <a:t>44</a:t>
            </a:fld>
            <a:endParaRPr lang="en-US" smtClean="0">
              <a:latin typeface="Arial" pitchFamily="34" charset="0"/>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r>
              <a:rPr lang="en-US" smtClean="0">
                <a:latin typeface="Arial" pitchFamily="34" charset="0"/>
              </a:rPr>
              <a:t>Ribs well sprung and well ribbed back gives the hound as large a thoracic cavity to accommodate a big heart and spacious lungs as is compatible with the individual’s overall size.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5C9A2F-C45A-47C5-9747-755D7A9BD541}"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BCD81-0333-4BAB-9B1B-B8F5CF93811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5C9A2F-C45A-47C5-9747-755D7A9BD541}"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BCD81-0333-4BAB-9B1B-B8F5CF93811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5C9A2F-C45A-47C5-9747-755D7A9BD541}"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BCD81-0333-4BAB-9B1B-B8F5CF93811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75F84F0B-A5C9-4277-91A8-E0641BE8087A}"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89FA1D6F-56CB-4A6E-AD46-6E729DEB9A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D6F3A18E-E274-41A0-95E9-3DDFF555FC7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5C9A2F-C45A-47C5-9747-755D7A9BD541}"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BCD81-0333-4BAB-9B1B-B8F5CF93811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5C9A2F-C45A-47C5-9747-755D7A9BD541}" type="datetimeFigureOut">
              <a:rPr lang="en-US" smtClean="0"/>
              <a:pPr/>
              <a:t>8/13/2017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6BCD81-0333-4BAB-9B1B-B8F5CF93811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5C9A2F-C45A-47C5-9747-755D7A9BD541}" type="datetimeFigureOut">
              <a:rPr lang="en-US" smtClean="0"/>
              <a:pPr/>
              <a:t>8/13/2017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BCD81-0333-4BAB-9B1B-B8F5CF93811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5C9A2F-C45A-47C5-9747-755D7A9BD541}" type="datetimeFigureOut">
              <a:rPr lang="en-US" smtClean="0"/>
              <a:pPr/>
              <a:t>8/13/2017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6BCD81-0333-4BAB-9B1B-B8F5CF93811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5C9A2F-C45A-47C5-9747-755D7A9BD541}" type="datetimeFigureOut">
              <a:rPr lang="en-US" smtClean="0"/>
              <a:pPr/>
              <a:t>8/13/2017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6BCD81-0333-4BAB-9B1B-B8F5CF93811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C9A2F-C45A-47C5-9747-755D7A9BD541}" type="datetimeFigureOut">
              <a:rPr lang="en-US" smtClean="0"/>
              <a:pPr/>
              <a:t>8/13/2017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6BCD81-0333-4BAB-9B1B-B8F5CF93811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5C9A2F-C45A-47C5-9747-755D7A9BD541}" type="datetimeFigureOut">
              <a:rPr lang="en-US" smtClean="0"/>
              <a:pPr/>
              <a:t>8/13/2017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BCD81-0333-4BAB-9B1B-B8F5CF93811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5C9A2F-C45A-47C5-9747-755D7A9BD541}" type="datetimeFigureOut">
              <a:rPr lang="en-US" smtClean="0"/>
              <a:pPr/>
              <a:t>8/13/2017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6BCD81-0333-4BAB-9B1B-B8F5CF93811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50000">
              <a:srgbClr val="9CB86E"/>
            </a:gs>
            <a:gs pos="100000">
              <a:srgbClr val="156B13"/>
            </a:gs>
          </a:gsLst>
          <a:lin ang="5400000" scaled="0"/>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C9A2F-C45A-47C5-9747-755D7A9BD541}" type="datetimeFigureOut">
              <a:rPr lang="en-US" smtClean="0"/>
              <a:pPr/>
              <a:t>8/13/2017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6BCD81-0333-4BAB-9B1B-B8F5CF93811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16.jpeg"/><Relationship Id="rId4" Type="http://schemas.openxmlformats.org/officeDocument/2006/relationships/image" Target="../media/image12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131.jpeg"/><Relationship Id="rId4" Type="http://schemas.openxmlformats.org/officeDocument/2006/relationships/image" Target="../media/image130.jpeg"/></Relationships>
</file>

<file path=ppt/slides/_rels/slide10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2.jpeg"/></Relationships>
</file>

<file path=ppt/slides/_rels/slide107.xml.rels><?xml version="1.0" encoding="UTF-8" standalone="yes"?>
<Relationships xmlns="http://schemas.openxmlformats.org/package/2006/relationships"><Relationship Id="rId3" Type="http://schemas.openxmlformats.org/officeDocument/2006/relationships/hyperlink" Target="http://nbcjudgeseducation.files.wordpress.com/2012/08/side_move.jpg"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34.jpeg"/></Relationships>
</file>

<file path=ppt/slides/_rels/slide108.xml.rels><?xml version="1.0" encoding="UTF-8" standalone="yes"?>
<Relationships xmlns="http://schemas.openxmlformats.org/package/2006/relationships"><Relationship Id="rId3" Type="http://schemas.openxmlformats.org/officeDocument/2006/relationships/hyperlink" Target="http://nbcjudgeseducation.files.wordpress.com/2012/08/side_move.jpg"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34.jpeg"/></Relationships>
</file>

<file path=ppt/slides/_rels/slide109.xml.rels><?xml version="1.0" encoding="UTF-8" standalone="yes"?>
<Relationships xmlns="http://schemas.openxmlformats.org/package/2006/relationships"><Relationship Id="rId3" Type="http://schemas.openxmlformats.org/officeDocument/2006/relationships/hyperlink" Target="http://nbcjudgeseducation.files.wordpress.com/2012/08/move_collage.jpg"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3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10.xml.rels><?xml version="1.0" encoding="UTF-8" standalone="yes"?>
<Relationships xmlns="http://schemas.openxmlformats.org/package/2006/relationships"><Relationship Id="rId3" Type="http://schemas.openxmlformats.org/officeDocument/2006/relationships/hyperlink" Target="http://nbcjudgeseducation.files.wordpress.com/2012/08/move_collage.jpg"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35.jpeg"/></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6.wmf"/><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8.wmf"/><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9.wmf"/><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0.jpe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1.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2.jpe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5.jpe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3.jpe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4.jpe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5.jpe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6.jpe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8.jpe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9.jpe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0.jpe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1.jpe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2.jpeg"/><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3.jpeg"/><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6.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6.jpe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9.jpeg"/><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4.jpe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5.jpeg"/><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6.jpeg"/><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7.jpeg"/><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8.jpeg"/><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9.jpeg"/><Relationship Id="rId7"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jpeg"/><Relationship Id="rId10" Type="http://schemas.openxmlformats.org/officeDocument/2006/relationships/image" Target="../media/image165.jpeg"/><Relationship Id="rId4" Type="http://schemas.openxmlformats.org/officeDocument/2006/relationships/image" Target="../media/image160.jpeg"/><Relationship Id="rId9" Type="http://schemas.openxmlformats.org/officeDocument/2006/relationships/image" Target="../media/image164.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jpeg"/><Relationship Id="rId5" Type="http://schemas.openxmlformats.org/officeDocument/2006/relationships/image" Target="../media/image61.jpe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hyperlink" Target="http://nbcjudgeseducation.files.wordpress.com/2012/08/viz_body.jpg"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nbcjudgeseducation.files.wordpress.com/2012/08/viz_body.jpg"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nbcjudgeseducation.files.wordpress.com/2012/08/viz_neck_shoulder.jpg"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3" Type="http://schemas.openxmlformats.org/officeDocument/2006/relationships/hyperlink" Target="http://nbcjudgeseducation.files.wordpress.com/2012/08/viz_body.jpg"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hyperlink" Target="http://nbcjudgeseducation.files.wordpress.com/2012/08/viz_body.jpg"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nbcjudgeseducation.files.wordpress.com/2012/08/viz_overhead_crop.jpg"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image" Target="../media/image88.jpe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90.jpeg"/><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2.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3.jpeg"/><Relationship Id="rId1" Type="http://schemas.openxmlformats.org/officeDocument/2006/relationships/slideLayout" Target="../slideLayouts/slideLayout12.xml"/><Relationship Id="rId5" Type="http://schemas.openxmlformats.org/officeDocument/2006/relationships/image" Target="../media/image106.jpeg"/><Relationship Id="rId4" Type="http://schemas.openxmlformats.org/officeDocument/2006/relationships/image" Target="../media/image105.jpe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88.xml.rels><?xml version="1.0" encoding="UTF-8" standalone="yes"?>
<Relationships xmlns="http://schemas.openxmlformats.org/package/2006/relationships"><Relationship Id="rId3" Type="http://schemas.openxmlformats.org/officeDocument/2006/relationships/hyperlink" Target="http://nbcjudgeseducation.files.wordpress.com/2012/08/beagle-front-rear_collage.jpg"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09.jpeg"/></Relationships>
</file>

<file path=ppt/slides/_rels/slide89.xml.rels><?xml version="1.0" encoding="UTF-8" standalone="yes"?>
<Relationships xmlns="http://schemas.openxmlformats.org/package/2006/relationships"><Relationship Id="rId3" Type="http://schemas.openxmlformats.org/officeDocument/2006/relationships/hyperlink" Target="http://nbcjudgeseducation.files.wordpress.com/2012/08/side_rear_drop_crop.jpg"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nbcjudgeseducation.files.wordpress.com/2012/08/3_feet.jpg" TargetMode="Externa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2.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4.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7.jpeg"/><Relationship Id="rId1" Type="http://schemas.openxmlformats.org/officeDocument/2006/relationships/slideLayout" Target="../slideLayouts/slideLayout12.xml"/><Relationship Id="rId5" Type="http://schemas.openxmlformats.org/officeDocument/2006/relationships/image" Target="../media/image119.jpeg"/><Relationship Id="rId4" Type="http://schemas.openxmlformats.org/officeDocument/2006/relationships/image" Target="../media/image118.jpeg"/></Relationships>
</file>

<file path=ppt/slides/_rels/slide9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1.jpe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98.xml.rels><?xml version="1.0" encoding="UTF-8" standalone="yes"?>
<Relationships xmlns="http://schemas.openxmlformats.org/package/2006/relationships"><Relationship Id="rId3" Type="http://schemas.openxmlformats.org/officeDocument/2006/relationships/hyperlink" Target="http://nbcjudgeseducation.files.wordpress.com/2012/08/side_rear_drop_crop.jpg" TargetMode="External"/><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110.jpeg"/></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Hunting Scene"/>
          <p:cNvPicPr>
            <a:picLocks noChangeAspect="1" noChangeArrowheads="1"/>
          </p:cNvPicPr>
          <p:nvPr/>
        </p:nvPicPr>
        <p:blipFill>
          <a:blip r:embed="rId3" cstate="print"/>
          <a:stretch>
            <a:fillRect/>
          </a:stretch>
        </p:blipFill>
        <p:spPr>
          <a:xfrm>
            <a:off x="304800" y="381000"/>
            <a:ext cx="8371610" cy="6126163"/>
          </a:xfrm>
          <a:prstGeom prst="rect">
            <a:avLst/>
          </a:prstGeom>
          <a:noFill/>
          <a:ln/>
          <a:effectLst>
            <a:softEdge rad="635000"/>
          </a:effectLst>
        </p:spPr>
      </p:pic>
      <p:sp>
        <p:nvSpPr>
          <p:cNvPr id="2" name="Title 1"/>
          <p:cNvSpPr>
            <a:spLocks noGrp="1"/>
          </p:cNvSpPr>
          <p:nvPr>
            <p:ph type="title"/>
          </p:nvPr>
        </p:nvSpPr>
        <p:spPr>
          <a:xfrm>
            <a:off x="381000" y="2819400"/>
            <a:ext cx="8229600" cy="1143000"/>
          </a:xfrm>
        </p:spPr>
        <p:txBody>
          <a:bodyPr>
            <a:noAutofit/>
          </a:bodyPr>
          <a:lstStyle/>
          <a:p>
            <a:r>
              <a:rPr lang="en-US" sz="8800" dirty="0" smtClean="0">
                <a:solidFill>
                  <a:schemeClr val="bg1"/>
                </a:solidFill>
              </a:rPr>
              <a:t>The Beagle</a:t>
            </a:r>
            <a:endParaRPr lang="en-US" sz="8800"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Appearance</a:t>
            </a:r>
            <a:endParaRPr lang="en-US" dirty="0"/>
          </a:p>
        </p:txBody>
      </p:sp>
      <p:sp>
        <p:nvSpPr>
          <p:cNvPr id="7" name="Content Placeholder 6"/>
          <p:cNvSpPr>
            <a:spLocks noGrp="1"/>
          </p:cNvSpPr>
          <p:nvPr>
            <p:ph idx="1"/>
          </p:nvPr>
        </p:nvSpPr>
        <p:spPr>
          <a:xfrm>
            <a:off x="4495800" y="1981200"/>
            <a:ext cx="4648200" cy="4678363"/>
          </a:xfrm>
        </p:spPr>
        <p:txBody>
          <a:bodyPr/>
          <a:lstStyle/>
          <a:p>
            <a:r>
              <a:rPr lang="en-US" dirty="0">
                <a:solidFill>
                  <a:srgbClr val="0000FF"/>
                </a:solidFill>
                <a:latin typeface="Calibri" charset="0"/>
              </a:rPr>
              <a:t>A miniature Foxhound, solid and big for his inches, with the wear-and-tear look of the hound that can last in the chase and follow his quarry to the death.  </a:t>
            </a: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3" name="Picture 2"/>
          <p:cNvPicPr>
            <a:picLocks noChangeAspect="1"/>
          </p:cNvPicPr>
          <p:nvPr/>
        </p:nvPicPr>
        <p:blipFill>
          <a:blip r:embed="rId3" cstate="print"/>
          <a:stretch>
            <a:fillRect/>
          </a:stretch>
        </p:blipFill>
        <p:spPr>
          <a:xfrm>
            <a:off x="228600" y="2133600"/>
            <a:ext cx="4546600" cy="4124797"/>
          </a:xfrm>
          <a:prstGeom prst="rect">
            <a:avLst/>
          </a:prstGeom>
        </p:spPr>
      </p:pic>
    </p:spTree>
    <p:extLst>
      <p:ext uri="{BB962C8B-B14F-4D97-AF65-F5344CB8AC3E}">
        <p14:creationId xmlns:p14="http://schemas.microsoft.com/office/powerpoint/2010/main" val="4291582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pPr eaLnBrk="1" hangingPunct="1"/>
            <a:r>
              <a:rPr lang="en-US" smtClean="0"/>
              <a:t>Color</a:t>
            </a:r>
          </a:p>
        </p:txBody>
      </p:sp>
      <p:pic>
        <p:nvPicPr>
          <p:cNvPr id="198659" name="Picture 3" descr="13 inch bitch"/>
          <p:cNvPicPr>
            <a:picLocks noGrp="1" noChangeAspect="1" noChangeArrowheads="1"/>
          </p:cNvPicPr>
          <p:nvPr>
            <p:ph idx="1"/>
          </p:nvPr>
        </p:nvPicPr>
        <p:blipFill>
          <a:blip r:embed="rId3" cstate="print"/>
          <a:srcRect/>
          <a:stretch>
            <a:fillRect/>
          </a:stretch>
        </p:blipFill>
        <p:spPr>
          <a:xfrm>
            <a:off x="381000" y="1295400"/>
            <a:ext cx="3581400" cy="2413983"/>
          </a:xfrm>
          <a:noFill/>
        </p:spPr>
      </p:pic>
      <p:pic>
        <p:nvPicPr>
          <p:cNvPr id="4" name="Picture 4" descr="13 inch bitch 4"/>
          <p:cNvPicPr>
            <a:picLocks noChangeAspect="1" noChangeArrowheads="1"/>
          </p:cNvPicPr>
          <p:nvPr/>
        </p:nvPicPr>
        <p:blipFill>
          <a:blip r:embed="rId4" cstate="print"/>
          <a:srcRect/>
          <a:stretch>
            <a:fillRect/>
          </a:stretch>
        </p:blipFill>
        <p:spPr>
          <a:xfrm>
            <a:off x="4876800" y="1295400"/>
            <a:ext cx="3208387" cy="2590800"/>
          </a:xfrm>
          <a:prstGeom prst="rect">
            <a:avLst/>
          </a:prstGeom>
          <a:noFill/>
        </p:spPr>
      </p:pic>
      <p:pic>
        <p:nvPicPr>
          <p:cNvPr id="5" name="Picture 3" descr="Faded Tri-color"/>
          <p:cNvPicPr>
            <a:picLocks noChangeAspect="1" noChangeArrowheads="1"/>
          </p:cNvPicPr>
          <p:nvPr/>
        </p:nvPicPr>
        <p:blipFill>
          <a:blip r:embed="rId5" cstate="print"/>
          <a:srcRect/>
          <a:stretch>
            <a:fillRect/>
          </a:stretch>
        </p:blipFill>
        <p:spPr>
          <a:xfrm>
            <a:off x="609600" y="3810000"/>
            <a:ext cx="3200400" cy="2806908"/>
          </a:xfrm>
          <a:prstGeom prst="rect">
            <a:avLst/>
          </a:prstGeom>
          <a:noFill/>
        </p:spPr>
      </p:pic>
      <p:pic>
        <p:nvPicPr>
          <p:cNvPr id="6" name="Picture 3" descr="portia"/>
          <p:cNvPicPr>
            <a:picLocks noChangeAspect="1" noChangeArrowheads="1"/>
          </p:cNvPicPr>
          <p:nvPr/>
        </p:nvPicPr>
        <p:blipFill>
          <a:blip r:embed="rId6" cstate="print"/>
          <a:srcRect/>
          <a:stretch>
            <a:fillRect/>
          </a:stretch>
        </p:blipFill>
        <p:spPr>
          <a:xfrm>
            <a:off x="5334000" y="4114800"/>
            <a:ext cx="2700618" cy="2420938"/>
          </a:xfrm>
          <a:prstGeom prst="rect">
            <a:avLst/>
          </a:prstGeom>
          <a:noFill/>
        </p:spPr>
      </p:pic>
      <p:pic>
        <p:nvPicPr>
          <p:cNvPr id="7" name="Picture 6" descr="NBC-Logo-green_gold.jpg"/>
          <p:cNvPicPr>
            <a:picLocks noChangeAspect="1"/>
          </p:cNvPicPr>
          <p:nvPr/>
        </p:nvPicPr>
        <p:blipFill>
          <a:blip r:embed="rId7" cstate="print"/>
          <a:stretch>
            <a:fillRect/>
          </a:stretch>
        </p:blipFill>
        <p:spPr>
          <a:xfrm>
            <a:off x="7772400" y="152400"/>
            <a:ext cx="1162050" cy="116205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pPr eaLnBrk="1" hangingPunct="1"/>
            <a:r>
              <a:rPr lang="en-US" smtClean="0"/>
              <a:t>Color</a:t>
            </a:r>
          </a:p>
        </p:txBody>
      </p:sp>
      <p:pic>
        <p:nvPicPr>
          <p:cNvPr id="7" name="Picture 6" descr="colors.JPG"/>
          <p:cNvPicPr>
            <a:picLocks noChangeAspect="1"/>
          </p:cNvPicPr>
          <p:nvPr/>
        </p:nvPicPr>
        <p:blipFill>
          <a:blip r:embed="rId3" cstate="print"/>
          <a:stretch>
            <a:fillRect/>
          </a:stretch>
        </p:blipFill>
        <p:spPr>
          <a:xfrm>
            <a:off x="228600" y="1676400"/>
            <a:ext cx="8658836" cy="4359042"/>
          </a:xfrm>
          <a:prstGeom prst="rect">
            <a:avLst/>
          </a:prstGeom>
        </p:spPr>
      </p:pic>
      <p:pic>
        <p:nvPicPr>
          <p:cNvPr id="8" name="Picture 7"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pPr eaLnBrk="1" hangingPunct="1"/>
            <a:r>
              <a:rPr lang="en-US" dirty="0" smtClean="0"/>
              <a:t>?? What About Gait ??</a:t>
            </a:r>
          </a:p>
        </p:txBody>
      </p:sp>
      <p:pic>
        <p:nvPicPr>
          <p:cNvPr id="8" name="Picture 7" descr="NBC-Logo-green_gold.jpg"/>
          <p:cNvPicPr>
            <a:picLocks noChangeAspect="1"/>
          </p:cNvPicPr>
          <p:nvPr/>
        </p:nvPicPr>
        <p:blipFill>
          <a:blip r:embed="rId3" cstate="print"/>
          <a:stretch>
            <a:fillRect/>
          </a:stretch>
        </p:blipFill>
        <p:spPr>
          <a:xfrm>
            <a:off x="7772400" y="152400"/>
            <a:ext cx="1162050" cy="1162050"/>
          </a:xfrm>
          <a:prstGeom prst="rect">
            <a:avLst/>
          </a:prstGeom>
        </p:spPr>
      </p:pic>
      <p:pic>
        <p:nvPicPr>
          <p:cNvPr id="154626" name="Picture 2" descr="C:\Users\eddie\AppData\Local\Microsoft\Windows\Temporary Internet Files\Content.IE5\9B0ZJNJX\MP900315598[1].jpg"/>
          <p:cNvPicPr>
            <a:picLocks noChangeAspect="1" noChangeArrowheads="1"/>
          </p:cNvPicPr>
          <p:nvPr/>
        </p:nvPicPr>
        <p:blipFill>
          <a:blip r:embed="rId4" cstate="print"/>
          <a:srcRect/>
          <a:stretch>
            <a:fillRect/>
          </a:stretch>
        </p:blipFill>
        <p:spPr bwMode="auto">
          <a:xfrm>
            <a:off x="1600200" y="2133600"/>
            <a:ext cx="6176473" cy="4405884"/>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pPr eaLnBrk="1" hangingPunct="1"/>
            <a:r>
              <a:rPr lang="en-US" smtClean="0"/>
              <a:t>Movement</a:t>
            </a:r>
          </a:p>
        </p:txBody>
      </p:sp>
      <p:sp>
        <p:nvSpPr>
          <p:cNvPr id="205827" name="Rectangle 3"/>
          <p:cNvSpPr>
            <a:spLocks noGrp="1" noChangeArrowheads="1"/>
          </p:cNvSpPr>
          <p:nvPr>
            <p:ph idx="1"/>
          </p:nvPr>
        </p:nvSpPr>
        <p:spPr>
          <a:xfrm>
            <a:off x="457200" y="1600200"/>
            <a:ext cx="5029200" cy="4953000"/>
          </a:xfrm>
        </p:spPr>
        <p:txBody>
          <a:bodyPr>
            <a:normAutofit lnSpcReduction="10000"/>
          </a:bodyPr>
          <a:lstStyle/>
          <a:p>
            <a:pPr eaLnBrk="1" hangingPunct="1"/>
            <a:r>
              <a:rPr lang="en-US" dirty="0" smtClean="0"/>
              <a:t>Beagles should be moved at a moderate trot.</a:t>
            </a:r>
          </a:p>
          <a:p>
            <a:pPr eaLnBrk="1" hangingPunct="1"/>
            <a:r>
              <a:rPr lang="en-US" dirty="0" smtClean="0"/>
              <a:t>Good reach of front legs and good drive with the rear.</a:t>
            </a:r>
          </a:p>
          <a:p>
            <a:pPr eaLnBrk="1" hangingPunct="1"/>
            <a:r>
              <a:rPr lang="en-US" dirty="0" smtClean="0"/>
              <a:t>From the front, the forelegs should move straight forward with the hind legs following in the footsteps of the front.</a:t>
            </a:r>
          </a:p>
          <a:p>
            <a:pPr eaLnBrk="1" hangingPunct="1"/>
            <a:endParaRPr lang="en-US" dirty="0" smtClean="0"/>
          </a:p>
        </p:txBody>
      </p:sp>
      <p:pic>
        <p:nvPicPr>
          <p:cNvPr id="4" name="Picture 3" descr="BrookeFront"/>
          <p:cNvPicPr>
            <a:picLocks noChangeAspect="1" noChangeArrowheads="1"/>
          </p:cNvPicPr>
          <p:nvPr/>
        </p:nvPicPr>
        <p:blipFill>
          <a:blip r:embed="rId2" cstate="print"/>
          <a:srcRect/>
          <a:stretch>
            <a:fillRect/>
          </a:stretch>
        </p:blipFill>
        <p:spPr bwMode="auto">
          <a:xfrm>
            <a:off x="5715000" y="1524000"/>
            <a:ext cx="2838450" cy="4525963"/>
          </a:xfrm>
          <a:prstGeom prst="rect">
            <a:avLst/>
          </a:prstGeom>
          <a:noFill/>
          <a:ln w="9525">
            <a:noFill/>
            <a:miter lim="800000"/>
            <a:headEnd/>
            <a:tailEnd/>
          </a:ln>
        </p:spPr>
      </p:pic>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eaLnBrk="1" hangingPunct="1"/>
            <a:r>
              <a:rPr lang="en-US" smtClean="0"/>
              <a:t>Movement</a:t>
            </a:r>
          </a:p>
        </p:txBody>
      </p:sp>
      <p:sp>
        <p:nvSpPr>
          <p:cNvPr id="206851" name="Rectangle 3"/>
          <p:cNvSpPr>
            <a:spLocks noGrp="1" noChangeArrowheads="1"/>
          </p:cNvSpPr>
          <p:nvPr>
            <p:ph idx="1"/>
          </p:nvPr>
        </p:nvSpPr>
        <p:spPr>
          <a:xfrm>
            <a:off x="457200" y="1600201"/>
            <a:ext cx="3962400" cy="4495800"/>
          </a:xfrm>
        </p:spPr>
        <p:txBody>
          <a:bodyPr/>
          <a:lstStyle/>
          <a:p>
            <a:pPr eaLnBrk="1" hangingPunct="1"/>
            <a:r>
              <a:rPr lang="en-US" dirty="0" smtClean="0"/>
              <a:t>From the rear, the hocks should move perpendicularly to the ground, moving parallel. </a:t>
            </a:r>
          </a:p>
        </p:txBody>
      </p:sp>
      <p:pic>
        <p:nvPicPr>
          <p:cNvPr id="4" name="Picture 3" descr="Rear movement"/>
          <p:cNvPicPr>
            <a:picLocks noChangeAspect="1" noChangeArrowheads="1"/>
          </p:cNvPicPr>
          <p:nvPr/>
        </p:nvPicPr>
        <p:blipFill>
          <a:blip r:embed="rId2" cstate="print"/>
          <a:srcRect/>
          <a:stretch>
            <a:fillRect/>
          </a:stretch>
        </p:blipFill>
        <p:spPr bwMode="auto">
          <a:xfrm>
            <a:off x="4694212" y="1371600"/>
            <a:ext cx="3157564" cy="4724400"/>
          </a:xfrm>
          <a:prstGeom prst="rect">
            <a:avLst/>
          </a:prstGeom>
          <a:noFill/>
          <a:ln w="9525">
            <a:noFill/>
            <a:miter lim="800000"/>
            <a:headEnd/>
            <a:tailEnd/>
          </a:ln>
        </p:spPr>
      </p:pic>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Gait</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7" name="Picture 3" descr="Becksmoving"/>
          <p:cNvPicPr>
            <a:picLocks noChangeAspect="1" noChangeArrowheads="1"/>
          </p:cNvPicPr>
          <p:nvPr/>
        </p:nvPicPr>
        <p:blipFill>
          <a:blip r:embed="rId3" cstate="print"/>
          <a:srcRect/>
          <a:stretch>
            <a:fillRect/>
          </a:stretch>
        </p:blipFill>
        <p:spPr>
          <a:xfrm>
            <a:off x="304800" y="1143000"/>
            <a:ext cx="4095750" cy="2817813"/>
          </a:xfrm>
          <a:prstGeom prst="rect">
            <a:avLst/>
          </a:prstGeom>
          <a:noFill/>
        </p:spPr>
      </p:pic>
      <p:pic>
        <p:nvPicPr>
          <p:cNvPr id="8" name="Picture 3" descr="Reach and drive 4"/>
          <p:cNvPicPr>
            <a:picLocks noChangeAspect="1" noChangeArrowheads="1"/>
          </p:cNvPicPr>
          <p:nvPr/>
        </p:nvPicPr>
        <p:blipFill>
          <a:blip r:embed="rId4" cstate="print"/>
          <a:srcRect/>
          <a:stretch>
            <a:fillRect/>
          </a:stretch>
        </p:blipFill>
        <p:spPr>
          <a:xfrm>
            <a:off x="4495800" y="1600200"/>
            <a:ext cx="4235450" cy="2702068"/>
          </a:xfrm>
          <a:prstGeom prst="rect">
            <a:avLst/>
          </a:prstGeom>
          <a:noFill/>
        </p:spPr>
      </p:pic>
      <p:pic>
        <p:nvPicPr>
          <p:cNvPr id="9" name="Picture 3" descr="tindermovingprofilecrop"/>
          <p:cNvPicPr>
            <a:picLocks noChangeAspect="1" noChangeArrowheads="1"/>
          </p:cNvPicPr>
          <p:nvPr/>
        </p:nvPicPr>
        <p:blipFill>
          <a:blip r:embed="rId5" cstate="print"/>
          <a:srcRect/>
          <a:stretch>
            <a:fillRect/>
          </a:stretch>
        </p:blipFill>
        <p:spPr>
          <a:xfrm>
            <a:off x="914400" y="4114799"/>
            <a:ext cx="3200400" cy="2538865"/>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eaLnBrk="1" hangingPunct="1"/>
            <a:r>
              <a:rPr lang="en-US" smtClean="0"/>
              <a:t>Lacking reach and drive</a:t>
            </a:r>
          </a:p>
        </p:txBody>
      </p:sp>
      <p:pic>
        <p:nvPicPr>
          <p:cNvPr id="219139" name="Picture 3" descr="Short reach and drive"/>
          <p:cNvPicPr>
            <a:picLocks noGrp="1" noChangeAspect="1" noChangeArrowheads="1"/>
          </p:cNvPicPr>
          <p:nvPr>
            <p:ph idx="1"/>
          </p:nvPr>
        </p:nvPicPr>
        <p:blipFill>
          <a:blip r:embed="rId3" cstate="print"/>
          <a:srcRect/>
          <a:stretch>
            <a:fillRect/>
          </a:stretch>
        </p:blipFill>
        <p:spPr>
          <a:xfrm>
            <a:off x="3622140" y="2971800"/>
            <a:ext cx="4991635" cy="3622675"/>
          </a:xfrm>
          <a:noFill/>
        </p:spPr>
      </p:pic>
      <p:pic>
        <p:nvPicPr>
          <p:cNvPr id="4" name="Picture 3" descr="NBC-Logo-green_gold.jpg"/>
          <p:cNvPicPr>
            <a:picLocks noChangeAspect="1"/>
          </p:cNvPicPr>
          <p:nvPr/>
        </p:nvPicPr>
        <p:blipFill>
          <a:blip r:embed="rId4" cstate="print"/>
          <a:stretch>
            <a:fillRect/>
          </a:stretch>
        </p:blipFill>
        <p:spPr>
          <a:xfrm>
            <a:off x="7772400" y="152400"/>
            <a:ext cx="1162050" cy="1162050"/>
          </a:xfrm>
          <a:prstGeom prst="rect">
            <a:avLst/>
          </a:prstGeom>
        </p:spPr>
      </p:pic>
      <p:pic>
        <p:nvPicPr>
          <p:cNvPr id="5" name="Picture 3" descr="reach and drive 4 002"/>
          <p:cNvPicPr>
            <a:picLocks noChangeAspect="1" noChangeArrowheads="1"/>
          </p:cNvPicPr>
          <p:nvPr/>
        </p:nvPicPr>
        <p:blipFill>
          <a:blip r:embed="rId5" cstate="print"/>
          <a:srcRect/>
          <a:stretch>
            <a:fillRect/>
          </a:stretch>
        </p:blipFill>
        <p:spPr>
          <a:xfrm>
            <a:off x="304800" y="1295400"/>
            <a:ext cx="3559671" cy="2994025"/>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Gait</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6" name="Rectangle 5"/>
          <p:cNvSpPr/>
          <p:nvPr/>
        </p:nvSpPr>
        <p:spPr>
          <a:xfrm>
            <a:off x="0" y="1143000"/>
            <a:ext cx="3733800" cy="4708981"/>
          </a:xfrm>
          <a:prstGeom prst="rect">
            <a:avLst/>
          </a:prstGeom>
        </p:spPr>
        <p:txBody>
          <a:bodyPr wrap="square">
            <a:spAutoFit/>
          </a:bodyPr>
          <a:lstStyle/>
          <a:p>
            <a:r>
              <a:rPr lang="en-US" sz="2000" dirty="0" smtClean="0">
                <a:solidFill>
                  <a:srgbClr val="0000FF"/>
                </a:solidFill>
              </a:rPr>
              <a:t>Though not specifically mentioned in the standard, proper movement is implied by the description of the running gear, shoulder and rear construction. The Beagle works in the field at a walk, trot and gallop. While hunting the scent of the rabbit, the Beagle trots with nose to the ground, circling, nosing under brush. Once the trail is found, the beagle signals with his full-voiced cry and off he goes in hot pursuit. Hours of hunting may be required.</a:t>
            </a:r>
            <a:endParaRPr lang="en-US" sz="2000" dirty="0">
              <a:solidFill>
                <a:srgbClr val="0000FF"/>
              </a:solidFill>
            </a:endParaRPr>
          </a:p>
        </p:txBody>
      </p:sp>
      <p:pic>
        <p:nvPicPr>
          <p:cNvPr id="155650" name="Picture 2" descr="http://nbcjudgeseducation.files.wordpress.com/2012/08/side_move.jpg?w=1024&amp;h=730">
            <a:hlinkClick r:id="rId3"/>
          </p:cNvPr>
          <p:cNvPicPr>
            <a:picLocks noChangeAspect="1" noChangeArrowheads="1"/>
          </p:cNvPicPr>
          <p:nvPr/>
        </p:nvPicPr>
        <p:blipFill>
          <a:blip r:embed="rId4" cstate="print"/>
          <a:srcRect/>
          <a:stretch>
            <a:fillRect/>
          </a:stretch>
        </p:blipFill>
        <p:spPr bwMode="auto">
          <a:xfrm>
            <a:off x="3810000" y="1981200"/>
            <a:ext cx="5029200" cy="3585269"/>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Gait</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6" name="Rectangle 5"/>
          <p:cNvSpPr/>
          <p:nvPr/>
        </p:nvSpPr>
        <p:spPr>
          <a:xfrm>
            <a:off x="0" y="917912"/>
            <a:ext cx="3733800" cy="5940088"/>
          </a:xfrm>
          <a:prstGeom prst="rect">
            <a:avLst/>
          </a:prstGeom>
        </p:spPr>
        <p:txBody>
          <a:bodyPr wrap="square">
            <a:spAutoFit/>
          </a:bodyPr>
          <a:lstStyle/>
          <a:p>
            <a:r>
              <a:rPr lang="en-US" sz="2000" dirty="0" smtClean="0">
                <a:solidFill>
                  <a:srgbClr val="0000FF"/>
                </a:solidFill>
              </a:rPr>
              <a:t>In the conformation ring, the Beagle should be viewed from the side, front and rear while moving at a moderate trot. There should be good reach of the front legs and good drive from the rear when viewed from the side, movement should be effortless. On a Beagle with good reach and drive, the front leg extends straight out at approximately a 45 degree angle with the toes extending to a vertical line drawn down from the tip of the nose. The rear leg is 45 degrees the opposite direction</a:t>
            </a:r>
            <a:r>
              <a:rPr lang="en-US" sz="2000" b="1" dirty="0" smtClean="0">
                <a:solidFill>
                  <a:srgbClr val="0000FF"/>
                </a:solidFill>
              </a:rPr>
              <a:t>. </a:t>
            </a:r>
            <a:r>
              <a:rPr lang="en-US" sz="2000" dirty="0" smtClean="0">
                <a:solidFill>
                  <a:srgbClr val="0000FF"/>
                </a:solidFill>
              </a:rPr>
              <a:t>When viewed from the side the </a:t>
            </a:r>
            <a:r>
              <a:rPr lang="en-US" sz="2000" dirty="0" err="1" smtClean="0">
                <a:solidFill>
                  <a:srgbClr val="0000FF"/>
                </a:solidFill>
              </a:rPr>
              <a:t>topline</a:t>
            </a:r>
            <a:r>
              <a:rPr lang="en-US" sz="2000" dirty="0" smtClean="0">
                <a:solidFill>
                  <a:srgbClr val="0000FF"/>
                </a:solidFill>
              </a:rPr>
              <a:t> should remain fairly level when the Beagle is moving properly.</a:t>
            </a:r>
            <a:endParaRPr lang="en-US" sz="2000" dirty="0">
              <a:solidFill>
                <a:srgbClr val="0000FF"/>
              </a:solidFill>
            </a:endParaRPr>
          </a:p>
        </p:txBody>
      </p:sp>
      <p:pic>
        <p:nvPicPr>
          <p:cNvPr id="155650" name="Picture 2" descr="http://nbcjudgeseducation.files.wordpress.com/2012/08/side_move.jpg?w=1024&amp;h=730">
            <a:hlinkClick r:id="rId3"/>
          </p:cNvPr>
          <p:cNvPicPr>
            <a:picLocks noChangeAspect="1" noChangeArrowheads="1"/>
          </p:cNvPicPr>
          <p:nvPr/>
        </p:nvPicPr>
        <p:blipFill>
          <a:blip r:embed="rId4" cstate="print"/>
          <a:srcRect/>
          <a:stretch>
            <a:fillRect/>
          </a:stretch>
        </p:blipFill>
        <p:spPr bwMode="auto">
          <a:xfrm>
            <a:off x="3810000" y="1981200"/>
            <a:ext cx="5029200" cy="3585269"/>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Gait</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6" name="Rectangle 5"/>
          <p:cNvSpPr/>
          <p:nvPr/>
        </p:nvSpPr>
        <p:spPr>
          <a:xfrm>
            <a:off x="0" y="917912"/>
            <a:ext cx="3733800" cy="5016758"/>
          </a:xfrm>
          <a:prstGeom prst="rect">
            <a:avLst/>
          </a:prstGeom>
        </p:spPr>
        <p:txBody>
          <a:bodyPr wrap="square">
            <a:spAutoFit/>
          </a:bodyPr>
          <a:lstStyle/>
          <a:p>
            <a:r>
              <a:rPr lang="en-US" sz="2000" dirty="0" smtClean="0">
                <a:solidFill>
                  <a:srgbClr val="0000FF"/>
                </a:solidFill>
              </a:rPr>
              <a:t>From the front, the forelegs should move straight forward, with the hind legs following in the footsteps of the front. From the rear, the hocks should move perpendicularly to the ground, neither too wide nor too close. The Beagle double tracks at a moderate trot, meaning the front and rear legs remain parallel with each other. As the speed of the Beagle increases, the legs will continue to move in the same planes, and only a slight inclination to single track will occur.</a:t>
            </a:r>
            <a:endParaRPr lang="en-US" sz="2000" dirty="0">
              <a:solidFill>
                <a:srgbClr val="0000FF"/>
              </a:solidFill>
            </a:endParaRPr>
          </a:p>
        </p:txBody>
      </p:sp>
      <p:pic>
        <p:nvPicPr>
          <p:cNvPr id="163842" name="Picture 2" descr="http://nbcjudgeseducation.files.wordpress.com/2012/08/move_collage.jpg?w=1024&amp;h=682">
            <a:hlinkClick r:id="rId3"/>
          </p:cNvPr>
          <p:cNvPicPr>
            <a:picLocks noChangeAspect="1" noChangeArrowheads="1"/>
          </p:cNvPicPr>
          <p:nvPr/>
        </p:nvPicPr>
        <p:blipFill>
          <a:blip r:embed="rId4" cstate="print"/>
          <a:srcRect/>
          <a:stretch>
            <a:fillRect/>
          </a:stretch>
        </p:blipFill>
        <p:spPr bwMode="auto">
          <a:xfrm>
            <a:off x="3881061" y="1828800"/>
            <a:ext cx="5262939" cy="3505200"/>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Miniature </a:t>
            </a:r>
            <a:r>
              <a:rPr lang="en-US" i="1" dirty="0" smtClean="0"/>
              <a:t>English</a:t>
            </a:r>
            <a:r>
              <a:rPr lang="en-US" dirty="0" smtClean="0"/>
              <a:t> Foxhound</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6" name="Picture 5" descr="English Foxhound"/>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1600"/>
            <a:ext cx="2743200" cy="3316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6" descr="15 inch dog 4"/>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1371601"/>
            <a:ext cx="3886200" cy="31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8" name="Rectangle 7"/>
          <p:cNvSpPr/>
          <p:nvPr/>
        </p:nvSpPr>
        <p:spPr>
          <a:xfrm>
            <a:off x="304800" y="4876800"/>
            <a:ext cx="8534400" cy="1477328"/>
          </a:xfrm>
          <a:prstGeom prst="rect">
            <a:avLst/>
          </a:prstGeom>
        </p:spPr>
        <p:txBody>
          <a:bodyPr wrap="square">
            <a:spAutoFit/>
          </a:bodyPr>
          <a:lstStyle/>
          <a:p>
            <a:r>
              <a:rPr lang="en-US" b="1" i="1" dirty="0">
                <a:solidFill>
                  <a:srgbClr val="0000FF"/>
                </a:solidFill>
              </a:rPr>
              <a:t>The proper English Foxhound is a beautifully proportioned hound, elegant in style, balanced fore and aft and nicely boned.  “Big for its inches” means plenty of bone (particularly the round bone of the forelegs) for the height of the hound.  Too much bone results in coarseness, too little in a spindly look.  There should be no suggestion of ‘</a:t>
            </a:r>
            <a:r>
              <a:rPr lang="en-US" b="1" i="1" dirty="0" err="1">
                <a:solidFill>
                  <a:srgbClr val="0000FF"/>
                </a:solidFill>
              </a:rPr>
              <a:t>toyishness</a:t>
            </a:r>
            <a:r>
              <a:rPr lang="en-US" b="1" i="1" dirty="0">
                <a:solidFill>
                  <a:srgbClr val="0000FF"/>
                </a:solidFill>
              </a:rPr>
              <a:t>”.</a:t>
            </a:r>
          </a:p>
        </p:txBody>
      </p:sp>
    </p:spTree>
    <p:extLst>
      <p:ext uri="{BB962C8B-B14F-4D97-AF65-F5344CB8AC3E}">
        <p14:creationId xmlns:p14="http://schemas.microsoft.com/office/powerpoint/2010/main" val="12566297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Gait</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6" name="Rectangle 5"/>
          <p:cNvSpPr/>
          <p:nvPr/>
        </p:nvSpPr>
        <p:spPr>
          <a:xfrm>
            <a:off x="0" y="838200"/>
            <a:ext cx="3657600" cy="5262979"/>
          </a:xfrm>
          <a:prstGeom prst="rect">
            <a:avLst/>
          </a:prstGeom>
        </p:spPr>
        <p:txBody>
          <a:bodyPr wrap="square">
            <a:spAutoFit/>
          </a:bodyPr>
          <a:lstStyle/>
          <a:p>
            <a:r>
              <a:rPr lang="en-US" sz="2800" dirty="0" smtClean="0">
                <a:solidFill>
                  <a:srgbClr val="0000FF"/>
                </a:solidFill>
              </a:rPr>
              <a:t>Paddling, elbows out, high-stepping gait, hocks turning in or out, pounding, close approximation of the hind feet, single tracking, lack of reach and/or drive or skipping are all examples of faulty movement and indicate improper structure</a:t>
            </a:r>
            <a:endParaRPr lang="en-US" sz="2800" dirty="0">
              <a:solidFill>
                <a:srgbClr val="0000FF"/>
              </a:solidFill>
            </a:endParaRPr>
          </a:p>
        </p:txBody>
      </p:sp>
      <p:pic>
        <p:nvPicPr>
          <p:cNvPr id="163842" name="Picture 2" descr="http://nbcjudgeseducation.files.wordpress.com/2012/08/move_collage.jpg?w=1024&amp;h=682">
            <a:hlinkClick r:id="rId3"/>
          </p:cNvPr>
          <p:cNvPicPr>
            <a:picLocks noChangeAspect="1" noChangeArrowheads="1"/>
          </p:cNvPicPr>
          <p:nvPr/>
        </p:nvPicPr>
        <p:blipFill>
          <a:blip r:embed="rId4" cstate="print"/>
          <a:srcRect/>
          <a:stretch>
            <a:fillRect/>
          </a:stretch>
        </p:blipFill>
        <p:spPr bwMode="auto">
          <a:xfrm>
            <a:off x="3881061" y="1828800"/>
            <a:ext cx="5262939" cy="3505200"/>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457200" y="500063"/>
            <a:ext cx="7647506" cy="5443537"/>
          </a:xfrm>
          <a:prstGeom prst="rect">
            <a:avLst/>
          </a:prstGeom>
          <a:noFill/>
          <a:ln w="9525">
            <a:noFill/>
            <a:miter lim="800000"/>
            <a:headEnd/>
            <a:tailEnd/>
          </a:ln>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pic>
        <p:nvPicPr>
          <p:cNvPr id="137218" name="Picture 2" descr="http://www.ezwicket.com/wicketnu.jpg"/>
          <p:cNvPicPr>
            <a:picLocks noChangeAspect="1" noChangeArrowheads="1"/>
          </p:cNvPicPr>
          <p:nvPr/>
        </p:nvPicPr>
        <p:blipFill>
          <a:blip r:embed="rId4" cstate="print"/>
          <a:srcRect/>
          <a:stretch>
            <a:fillRect/>
          </a:stretch>
        </p:blipFill>
        <p:spPr bwMode="auto">
          <a:xfrm>
            <a:off x="5257800" y="4191000"/>
            <a:ext cx="3552825" cy="2432373"/>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457200" y="304800"/>
            <a:ext cx="8229600" cy="6248400"/>
          </a:xfrm>
          <a:prstGeom prst="rect">
            <a:avLst/>
          </a:prstGeom>
          <a:noFill/>
          <a:ln w="9525">
            <a:noFill/>
            <a:miter lim="800000"/>
            <a:headEnd/>
            <a:tailEnd/>
          </a:ln>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457200" y="500063"/>
            <a:ext cx="8229600" cy="5857875"/>
          </a:xfrm>
          <a:prstGeom prst="rect">
            <a:avLst/>
          </a:prstGeom>
          <a:noFill/>
          <a:ln w="9525">
            <a:noFill/>
            <a:miter lim="800000"/>
            <a:headEnd/>
            <a:tailEnd/>
          </a:ln>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ctrTitle"/>
          </p:nvPr>
        </p:nvSpPr>
        <p:spPr>
          <a:xfrm>
            <a:off x="685800" y="2130425"/>
            <a:ext cx="7696200" cy="3432175"/>
          </a:xfrm>
        </p:spPr>
        <p:txBody>
          <a:bodyPr/>
          <a:lstStyle/>
          <a:p>
            <a:pPr eaLnBrk="1" hangingPunct="1"/>
            <a:r>
              <a:rPr lang="en-US" dirty="0" smtClean="0"/>
              <a:t>A PHOTO GALLERY OF BEAUTIFUL BEAGLES</a:t>
            </a:r>
          </a:p>
        </p:txBody>
      </p:sp>
      <p:sp>
        <p:nvSpPr>
          <p:cNvPr id="305155" name="Rectangle 3"/>
          <p:cNvSpPr>
            <a:spLocks noGrp="1" noChangeArrowheads="1"/>
          </p:cNvSpPr>
          <p:nvPr>
            <p:ph type="subTitle" idx="1"/>
          </p:nvPr>
        </p:nvSpPr>
        <p:spPr/>
        <p:txBody>
          <a:bodyPr rtlCol="0">
            <a:normAutofit/>
          </a:bodyPr>
          <a:lstStyle/>
          <a:p>
            <a:pPr eaLnBrk="1" fontAlgn="auto" hangingPunct="1">
              <a:spcAft>
                <a:spcPts val="0"/>
              </a:spcAft>
              <a:defRPr/>
            </a:pPr>
            <a:endParaRPr lang="en-US"/>
          </a:p>
          <a:p>
            <a:pPr eaLnBrk="1" fontAlgn="auto" hangingPunct="1">
              <a:spcAft>
                <a:spcPts val="0"/>
              </a:spcAft>
              <a:defRPr/>
            </a:pPr>
            <a:endParaRPr lang="en-US"/>
          </a:p>
        </p:txBody>
      </p:sp>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13 inch bitch 1"/>
          <p:cNvPicPr>
            <a:picLocks noGrp="1" noChangeAspect="1" noChangeArrowheads="1"/>
          </p:cNvPicPr>
          <p:nvPr>
            <p:ph/>
          </p:nvPr>
        </p:nvPicPr>
        <p:blipFill>
          <a:blip r:embed="rId2" cstate="print"/>
          <a:srcRect/>
          <a:stretch>
            <a:fillRect/>
          </a:stretch>
        </p:blipFill>
        <p:spPr>
          <a:xfrm>
            <a:off x="914400" y="1199911"/>
            <a:ext cx="6248400" cy="4824714"/>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13 inch bitch"/>
          <p:cNvPicPr>
            <a:picLocks noGrp="1" noChangeAspect="1" noChangeArrowheads="1"/>
          </p:cNvPicPr>
          <p:nvPr>
            <p:ph/>
          </p:nvPr>
        </p:nvPicPr>
        <p:blipFill>
          <a:blip r:embed="rId2" cstate="print"/>
          <a:srcRect/>
          <a:stretch>
            <a:fillRect/>
          </a:stretch>
        </p:blipFill>
        <p:spPr>
          <a:xfrm>
            <a:off x="533400" y="1676400"/>
            <a:ext cx="6858000" cy="4622204"/>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13 inch bitch 5"/>
          <p:cNvPicPr>
            <a:picLocks noGrp="1" noChangeAspect="1" noChangeArrowheads="1"/>
          </p:cNvPicPr>
          <p:nvPr>
            <p:ph/>
          </p:nvPr>
        </p:nvPicPr>
        <p:blipFill>
          <a:blip r:embed="rId2" cstate="print"/>
          <a:srcRect/>
          <a:stretch>
            <a:fillRect/>
          </a:stretch>
        </p:blipFill>
        <p:spPr>
          <a:xfrm>
            <a:off x="685800" y="1335625"/>
            <a:ext cx="6248400" cy="4932631"/>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13 inch bitch 6"/>
          <p:cNvPicPr>
            <a:picLocks noGrp="1" noChangeAspect="1" noChangeArrowheads="1"/>
          </p:cNvPicPr>
          <p:nvPr>
            <p:ph/>
          </p:nvPr>
        </p:nvPicPr>
        <p:blipFill>
          <a:blip r:embed="rId2" cstate="print"/>
          <a:srcRect/>
          <a:stretch>
            <a:fillRect/>
          </a:stretch>
        </p:blipFill>
        <p:spPr>
          <a:xfrm>
            <a:off x="457200" y="1143000"/>
            <a:ext cx="6861175" cy="517525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13 inch dog"/>
          <p:cNvPicPr>
            <a:picLocks noGrp="1" noChangeAspect="1" noChangeArrowheads="1"/>
          </p:cNvPicPr>
          <p:nvPr>
            <p:ph/>
          </p:nvPr>
        </p:nvPicPr>
        <p:blipFill>
          <a:blip r:embed="rId2" cstate="print"/>
          <a:srcRect/>
          <a:stretch>
            <a:fillRect/>
          </a:stretch>
        </p:blipFill>
        <p:spPr>
          <a:xfrm>
            <a:off x="838200" y="1066800"/>
            <a:ext cx="5946775" cy="514985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 Scale</a:t>
            </a:r>
            <a:endParaRPr lang="en-US" dirty="0"/>
          </a:p>
        </p:txBody>
      </p:sp>
      <p:sp>
        <p:nvSpPr>
          <p:cNvPr id="7" name="Content Placeholder 6"/>
          <p:cNvSpPr>
            <a:spLocks noGrp="1"/>
          </p:cNvSpPr>
          <p:nvPr>
            <p:ph idx="1"/>
          </p:nvPr>
        </p:nvSpPr>
        <p:spPr/>
        <p:txBody>
          <a:bodyPr>
            <a:noAutofit/>
          </a:bodyPr>
          <a:lstStyle/>
          <a:p>
            <a:pPr>
              <a:lnSpc>
                <a:spcPct val="90000"/>
              </a:lnSpc>
            </a:pPr>
            <a:r>
              <a:rPr lang="en-US" sz="3600" dirty="0">
                <a:latin typeface="Calibri" charset="0"/>
              </a:rPr>
              <a:t>Head 	- 25</a:t>
            </a:r>
          </a:p>
          <a:p>
            <a:pPr>
              <a:lnSpc>
                <a:spcPct val="90000"/>
              </a:lnSpc>
            </a:pPr>
            <a:r>
              <a:rPr lang="en-US" sz="3600" dirty="0">
                <a:latin typeface="Calibri" charset="0"/>
              </a:rPr>
              <a:t>Body     - 35</a:t>
            </a:r>
          </a:p>
          <a:p>
            <a:pPr>
              <a:lnSpc>
                <a:spcPct val="90000"/>
              </a:lnSpc>
            </a:pPr>
            <a:r>
              <a:rPr lang="en-US" sz="3600" dirty="0">
                <a:latin typeface="Calibri" charset="0"/>
              </a:rPr>
              <a:t>Running </a:t>
            </a:r>
            <a:br>
              <a:rPr lang="en-US" sz="3600" dirty="0">
                <a:latin typeface="Calibri" charset="0"/>
              </a:rPr>
            </a:br>
            <a:r>
              <a:rPr lang="en-US" sz="3600" dirty="0">
                <a:latin typeface="Calibri" charset="0"/>
              </a:rPr>
              <a:t>Gear     - 30</a:t>
            </a:r>
          </a:p>
          <a:p>
            <a:pPr>
              <a:lnSpc>
                <a:spcPct val="90000"/>
              </a:lnSpc>
            </a:pPr>
            <a:r>
              <a:rPr lang="en-US" sz="3600" dirty="0">
                <a:latin typeface="Calibri" charset="0"/>
              </a:rPr>
              <a:t>Coat      -  5</a:t>
            </a:r>
          </a:p>
          <a:p>
            <a:pPr>
              <a:lnSpc>
                <a:spcPct val="90000"/>
              </a:lnSpc>
            </a:pPr>
            <a:r>
              <a:rPr lang="en-US" sz="3600" dirty="0">
                <a:latin typeface="Calibri" charset="0"/>
              </a:rPr>
              <a:t>Stern     -  5</a:t>
            </a:r>
          </a:p>
          <a:p>
            <a:pPr>
              <a:lnSpc>
                <a:spcPct val="90000"/>
              </a:lnSpc>
            </a:pPr>
            <a:endParaRPr lang="en-US" sz="3600" dirty="0">
              <a:latin typeface="Calibri" charset="0"/>
            </a:endParaRPr>
          </a:p>
          <a:p>
            <a:pPr>
              <a:lnSpc>
                <a:spcPct val="90000"/>
              </a:lnSpc>
            </a:pPr>
            <a:r>
              <a:rPr lang="en-US" sz="3600" dirty="0">
                <a:latin typeface="Calibri" charset="0"/>
              </a:rPr>
              <a:t>Total      100</a:t>
            </a: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5" name="Picture 4"/>
          <p:cNvPicPr>
            <a:picLocks noChangeAspect="1"/>
          </p:cNvPicPr>
          <p:nvPr/>
        </p:nvPicPr>
        <p:blipFill>
          <a:blip r:embed="rId3" cstate="print"/>
          <a:stretch>
            <a:fillRect/>
          </a:stretch>
        </p:blipFill>
        <p:spPr>
          <a:xfrm>
            <a:off x="4267200" y="1828800"/>
            <a:ext cx="4546600" cy="4124797"/>
          </a:xfrm>
          <a:prstGeom prst="rect">
            <a:avLst/>
          </a:prstGeom>
        </p:spPr>
      </p:pic>
    </p:spTree>
    <p:extLst>
      <p:ext uri="{BB962C8B-B14F-4D97-AF65-F5344CB8AC3E}">
        <p14:creationId xmlns:p14="http://schemas.microsoft.com/office/powerpoint/2010/main" val="40437851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descr="13 inch dog 6"/>
          <p:cNvPicPr>
            <a:picLocks noGrp="1" noChangeAspect="1" noChangeArrowheads="1"/>
          </p:cNvPicPr>
          <p:nvPr>
            <p:ph/>
          </p:nvPr>
        </p:nvPicPr>
        <p:blipFill>
          <a:blip r:embed="rId2" cstate="print"/>
          <a:srcRect/>
          <a:stretch>
            <a:fillRect/>
          </a:stretch>
        </p:blipFill>
        <p:spPr>
          <a:xfrm>
            <a:off x="228600" y="1219200"/>
            <a:ext cx="7165975" cy="5203825"/>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13 inch dog 2"/>
          <p:cNvPicPr>
            <a:picLocks noGrp="1" noChangeAspect="1" noChangeArrowheads="1"/>
          </p:cNvPicPr>
          <p:nvPr>
            <p:ph/>
          </p:nvPr>
        </p:nvPicPr>
        <p:blipFill>
          <a:blip r:embed="rId2" cstate="print"/>
          <a:srcRect/>
          <a:stretch>
            <a:fillRect/>
          </a:stretch>
        </p:blipFill>
        <p:spPr>
          <a:xfrm>
            <a:off x="533400" y="1447800"/>
            <a:ext cx="6858000" cy="4984581"/>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13 inch dog 3"/>
          <p:cNvPicPr>
            <a:picLocks noGrp="1" noChangeAspect="1" noChangeArrowheads="1"/>
          </p:cNvPicPr>
          <p:nvPr>
            <p:ph/>
          </p:nvPr>
        </p:nvPicPr>
        <p:blipFill>
          <a:blip r:embed="rId2" cstate="print"/>
          <a:srcRect/>
          <a:stretch>
            <a:fillRect/>
          </a:stretch>
        </p:blipFill>
        <p:spPr>
          <a:xfrm>
            <a:off x="990600" y="840695"/>
            <a:ext cx="5715000" cy="5153705"/>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2" descr="13 inch dog 4"/>
          <p:cNvPicPr>
            <a:picLocks noGrp="1" noChangeAspect="1" noChangeArrowheads="1"/>
          </p:cNvPicPr>
          <p:nvPr>
            <p:ph/>
          </p:nvPr>
        </p:nvPicPr>
        <p:blipFill>
          <a:blip r:embed="rId2" cstate="print"/>
          <a:srcRect/>
          <a:stretch>
            <a:fillRect/>
          </a:stretch>
        </p:blipFill>
        <p:spPr>
          <a:xfrm>
            <a:off x="457200" y="838200"/>
            <a:ext cx="6972300" cy="554990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15 inch dog"/>
          <p:cNvPicPr>
            <a:picLocks noGrp="1" noChangeAspect="1" noChangeArrowheads="1"/>
          </p:cNvPicPr>
          <p:nvPr>
            <p:ph/>
          </p:nvPr>
        </p:nvPicPr>
        <p:blipFill>
          <a:blip r:embed="rId2" cstate="print"/>
          <a:srcRect/>
          <a:stretch>
            <a:fillRect/>
          </a:stretch>
        </p:blipFill>
        <p:spPr>
          <a:xfrm>
            <a:off x="457200" y="838200"/>
            <a:ext cx="6705600" cy="568325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15 inch dog 2"/>
          <p:cNvPicPr>
            <a:picLocks noGrp="1" noChangeAspect="1" noChangeArrowheads="1"/>
          </p:cNvPicPr>
          <p:nvPr>
            <p:ph/>
          </p:nvPr>
        </p:nvPicPr>
        <p:blipFill>
          <a:blip r:embed="rId2" cstate="print"/>
          <a:srcRect/>
          <a:stretch>
            <a:fillRect/>
          </a:stretch>
        </p:blipFill>
        <p:spPr>
          <a:xfrm>
            <a:off x="457200" y="838200"/>
            <a:ext cx="7162800" cy="5495925"/>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15 inch dog 3"/>
          <p:cNvPicPr>
            <a:picLocks noGrp="1" noChangeAspect="1" noChangeArrowheads="1"/>
          </p:cNvPicPr>
          <p:nvPr>
            <p:ph/>
          </p:nvPr>
        </p:nvPicPr>
        <p:blipFill>
          <a:blip r:embed="rId2" cstate="print"/>
          <a:srcRect/>
          <a:stretch>
            <a:fillRect/>
          </a:stretch>
        </p:blipFill>
        <p:spPr>
          <a:xfrm>
            <a:off x="685800" y="1211036"/>
            <a:ext cx="6629400" cy="5024664"/>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15 inch dog 10"/>
          <p:cNvPicPr>
            <a:picLocks noGrp="1" noChangeAspect="1" noChangeArrowheads="1"/>
          </p:cNvPicPr>
          <p:nvPr>
            <p:ph/>
          </p:nvPr>
        </p:nvPicPr>
        <p:blipFill>
          <a:blip r:embed="rId2" cstate="print"/>
          <a:srcRect/>
          <a:stretch>
            <a:fillRect/>
          </a:stretch>
        </p:blipFill>
        <p:spPr>
          <a:xfrm>
            <a:off x="685800" y="1030357"/>
            <a:ext cx="6248400" cy="5116443"/>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15 inch dog 7"/>
          <p:cNvPicPr>
            <a:picLocks noGrp="1" noChangeAspect="1" noChangeArrowheads="1"/>
          </p:cNvPicPr>
          <p:nvPr>
            <p:ph/>
          </p:nvPr>
        </p:nvPicPr>
        <p:blipFill>
          <a:blip r:embed="rId2" cstate="print"/>
          <a:srcRect/>
          <a:stretch>
            <a:fillRect/>
          </a:stretch>
        </p:blipFill>
        <p:spPr>
          <a:xfrm>
            <a:off x="533401" y="1219200"/>
            <a:ext cx="6688774" cy="534035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descr="15 inch dog10"/>
          <p:cNvPicPr>
            <a:picLocks noGrp="1" noChangeAspect="1" noChangeArrowheads="1"/>
          </p:cNvPicPr>
          <p:nvPr>
            <p:ph/>
          </p:nvPr>
        </p:nvPicPr>
        <p:blipFill>
          <a:blip r:embed="rId2" cstate="print"/>
          <a:srcRect/>
          <a:stretch>
            <a:fillRect/>
          </a:stretch>
        </p:blipFill>
        <p:spPr>
          <a:xfrm>
            <a:off x="457200" y="1377176"/>
            <a:ext cx="6553200" cy="4795024"/>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of Points - Head</a:t>
            </a:r>
            <a:endParaRPr lang="en-US" dirty="0"/>
          </a:p>
        </p:txBody>
      </p:sp>
      <p:sp>
        <p:nvSpPr>
          <p:cNvPr id="7" name="Content Placeholder 6"/>
          <p:cNvSpPr>
            <a:spLocks noGrp="1"/>
          </p:cNvSpPr>
          <p:nvPr>
            <p:ph idx="1"/>
          </p:nvPr>
        </p:nvSpPr>
        <p:spPr>
          <a:xfrm>
            <a:off x="457200" y="1600200"/>
            <a:ext cx="3352800" cy="4648200"/>
          </a:xfrm>
        </p:spPr>
        <p:txBody>
          <a:bodyPr>
            <a:noAutofit/>
          </a:bodyPr>
          <a:lstStyle/>
          <a:p>
            <a:r>
              <a:rPr lang="en-US" sz="3600" dirty="0">
                <a:latin typeface="Calibri" charset="0"/>
              </a:rPr>
              <a:t>Skull –  5</a:t>
            </a:r>
          </a:p>
          <a:p>
            <a:r>
              <a:rPr lang="en-US" sz="3600" dirty="0">
                <a:latin typeface="Calibri" charset="0"/>
              </a:rPr>
              <a:t>Ears – 10</a:t>
            </a:r>
          </a:p>
          <a:p>
            <a:r>
              <a:rPr lang="en-US" sz="3600" dirty="0">
                <a:latin typeface="Calibri" charset="0"/>
              </a:rPr>
              <a:t>Eyes -   5</a:t>
            </a:r>
          </a:p>
          <a:p>
            <a:r>
              <a:rPr lang="en-US" sz="3600" dirty="0">
                <a:latin typeface="Calibri" charset="0"/>
              </a:rPr>
              <a:t>Muzzle-5</a:t>
            </a:r>
          </a:p>
          <a:p>
            <a:endParaRPr lang="en-US" sz="3600" dirty="0">
              <a:latin typeface="Calibri" charset="0"/>
            </a:endParaRPr>
          </a:p>
          <a:p>
            <a:r>
              <a:rPr lang="en-US" sz="3600" dirty="0">
                <a:latin typeface="Calibri" charset="0"/>
              </a:rPr>
              <a:t>Total    25</a:t>
            </a: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5" name="Picture 4" descr="Good  head 3"/>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905000"/>
            <a:ext cx="2580232"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Picture 5" descr="Head 007"/>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4512" y="2971800"/>
            <a:ext cx="2434363" cy="368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87745764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15 inch dog 8"/>
          <p:cNvPicPr>
            <a:picLocks noGrp="1" noChangeAspect="1" noChangeArrowheads="1"/>
          </p:cNvPicPr>
          <p:nvPr>
            <p:ph/>
          </p:nvPr>
        </p:nvPicPr>
        <p:blipFill>
          <a:blip r:embed="rId2" cstate="print"/>
          <a:srcRect/>
          <a:stretch>
            <a:fillRect/>
          </a:stretch>
        </p:blipFill>
        <p:spPr>
          <a:xfrm>
            <a:off x="685800" y="1461610"/>
            <a:ext cx="6400800" cy="4936016"/>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descr="15 inch dog 13"/>
          <p:cNvPicPr>
            <a:picLocks noGrp="1" noChangeAspect="1" noChangeArrowheads="1"/>
          </p:cNvPicPr>
          <p:nvPr>
            <p:ph/>
          </p:nvPr>
        </p:nvPicPr>
        <p:blipFill>
          <a:blip r:embed="rId2" cstate="print"/>
          <a:srcRect/>
          <a:stretch>
            <a:fillRect/>
          </a:stretch>
        </p:blipFill>
        <p:spPr>
          <a:xfrm>
            <a:off x="685800" y="1091394"/>
            <a:ext cx="5943600" cy="5071281"/>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2" descr="15 inch dog 17"/>
          <p:cNvPicPr>
            <a:picLocks noGrp="1" noChangeAspect="1" noChangeArrowheads="1"/>
          </p:cNvPicPr>
          <p:nvPr>
            <p:ph/>
          </p:nvPr>
        </p:nvPicPr>
        <p:blipFill>
          <a:blip r:embed="rId2" cstate="print"/>
          <a:srcRect/>
          <a:stretch>
            <a:fillRect/>
          </a:stretch>
        </p:blipFill>
        <p:spPr>
          <a:xfrm>
            <a:off x="990600" y="1143000"/>
            <a:ext cx="5867400" cy="502920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15 inch dog 017"/>
          <p:cNvPicPr>
            <a:picLocks noGrp="1" noChangeAspect="1" noChangeArrowheads="1"/>
          </p:cNvPicPr>
          <p:nvPr>
            <p:ph/>
          </p:nvPr>
        </p:nvPicPr>
        <p:blipFill>
          <a:blip r:embed="rId2" cstate="print"/>
          <a:srcRect/>
          <a:stretch>
            <a:fillRect/>
          </a:stretch>
        </p:blipFill>
        <p:spPr>
          <a:xfrm>
            <a:off x="1066800" y="1419088"/>
            <a:ext cx="6019800" cy="4464188"/>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15 inch dog 016"/>
          <p:cNvPicPr>
            <a:picLocks noGrp="1" noChangeAspect="1" noChangeArrowheads="1"/>
          </p:cNvPicPr>
          <p:nvPr>
            <p:ph/>
          </p:nvPr>
        </p:nvPicPr>
        <p:blipFill>
          <a:blip r:embed="rId2" cstate="print"/>
          <a:srcRect/>
          <a:stretch>
            <a:fillRect/>
          </a:stretch>
        </p:blipFill>
        <p:spPr>
          <a:xfrm>
            <a:off x="533400" y="304800"/>
            <a:ext cx="7470775" cy="606425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15 inch dog 18"/>
          <p:cNvPicPr>
            <a:picLocks noGrp="1" noChangeAspect="1" noChangeArrowheads="1"/>
          </p:cNvPicPr>
          <p:nvPr>
            <p:ph/>
          </p:nvPr>
        </p:nvPicPr>
        <p:blipFill>
          <a:blip r:embed="rId2" cstate="print"/>
          <a:srcRect/>
          <a:stretch>
            <a:fillRect/>
          </a:stretch>
        </p:blipFill>
        <p:spPr>
          <a:xfrm>
            <a:off x="1066800" y="1125093"/>
            <a:ext cx="5791199" cy="5257448"/>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HastingsHKC"/>
          <p:cNvPicPr>
            <a:picLocks noGrp="1" noChangeAspect="1" noChangeArrowheads="1"/>
          </p:cNvPicPr>
          <p:nvPr>
            <p:ph/>
          </p:nvPr>
        </p:nvPicPr>
        <p:blipFill>
          <a:blip r:embed="rId2" cstate="print"/>
          <a:srcRect/>
          <a:stretch>
            <a:fillRect/>
          </a:stretch>
        </p:blipFill>
        <p:spPr>
          <a:xfrm>
            <a:off x="1066800" y="1443038"/>
            <a:ext cx="5410200" cy="499091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Chest"/>
          <p:cNvPicPr>
            <a:picLocks noGrp="1" noChangeAspect="1" noChangeArrowheads="1"/>
          </p:cNvPicPr>
          <p:nvPr>
            <p:ph/>
          </p:nvPr>
        </p:nvPicPr>
        <p:blipFill>
          <a:blip r:embed="rId2" cstate="print"/>
          <a:srcRect/>
          <a:stretch>
            <a:fillRect/>
          </a:stretch>
        </p:blipFill>
        <p:spPr>
          <a:xfrm>
            <a:off x="533400" y="1266496"/>
            <a:ext cx="6477000" cy="5136932"/>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2" descr="Good Dog 3"/>
          <p:cNvPicPr>
            <a:picLocks noGrp="1" noChangeAspect="1" noChangeArrowheads="1"/>
          </p:cNvPicPr>
          <p:nvPr>
            <p:ph/>
          </p:nvPr>
        </p:nvPicPr>
        <p:blipFill>
          <a:blip r:embed="rId2" cstate="print"/>
          <a:srcRect/>
          <a:stretch>
            <a:fillRect/>
          </a:stretch>
        </p:blipFill>
        <p:spPr>
          <a:xfrm>
            <a:off x="914400" y="288925"/>
            <a:ext cx="7312025" cy="582295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15 inch bitch 011"/>
          <p:cNvPicPr>
            <a:picLocks noGrp="1" noChangeAspect="1" noChangeArrowheads="1"/>
          </p:cNvPicPr>
          <p:nvPr>
            <p:ph/>
          </p:nvPr>
        </p:nvPicPr>
        <p:blipFill>
          <a:blip r:embed="rId2" cstate="print"/>
          <a:srcRect/>
          <a:stretch>
            <a:fillRect/>
          </a:stretch>
        </p:blipFill>
        <p:spPr>
          <a:xfrm>
            <a:off x="609601" y="1652588"/>
            <a:ext cx="5773738" cy="4933738"/>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 Skull</a:t>
            </a:r>
            <a:endParaRPr lang="en-US" dirty="0"/>
          </a:p>
        </p:txBody>
      </p:sp>
      <p:sp>
        <p:nvSpPr>
          <p:cNvPr id="7" name="Content Placeholder 6"/>
          <p:cNvSpPr>
            <a:spLocks noGrp="1"/>
          </p:cNvSpPr>
          <p:nvPr>
            <p:ph idx="1"/>
          </p:nvPr>
        </p:nvSpPr>
        <p:spPr>
          <a:xfrm>
            <a:off x="533400" y="1219200"/>
            <a:ext cx="8382000" cy="1981200"/>
          </a:xfrm>
        </p:spPr>
        <p:txBody>
          <a:bodyPr>
            <a:noAutofit/>
          </a:bodyPr>
          <a:lstStyle/>
          <a:p>
            <a:r>
              <a:rPr lang="en-US" dirty="0" smtClean="0">
                <a:latin typeface="Calibri" charset="0"/>
              </a:rPr>
              <a:t>Skull (5 pts):  The skull should be fairly long, slightly domed at occiput, with cranium broad and full.</a:t>
            </a: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8" name="Picture 7" descr="Tia Head Reverse"/>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2438400"/>
            <a:ext cx="4749975" cy="4038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63009510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15 inch bitch 006"/>
          <p:cNvPicPr>
            <a:picLocks noGrp="1" noChangeAspect="1" noChangeArrowheads="1"/>
          </p:cNvPicPr>
          <p:nvPr>
            <p:ph/>
          </p:nvPr>
        </p:nvPicPr>
        <p:blipFill>
          <a:blip r:embed="rId2" cstate="print"/>
          <a:srcRect/>
          <a:stretch>
            <a:fillRect/>
          </a:stretch>
        </p:blipFill>
        <p:spPr>
          <a:xfrm>
            <a:off x="457200" y="1447800"/>
            <a:ext cx="6485045" cy="508000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15 inch bitch 8"/>
          <p:cNvPicPr>
            <a:picLocks noGrp="1" noChangeAspect="1" noChangeArrowheads="1"/>
          </p:cNvPicPr>
          <p:nvPr>
            <p:ph/>
          </p:nvPr>
        </p:nvPicPr>
        <p:blipFill>
          <a:blip r:embed="rId2" cstate="print"/>
          <a:srcRect/>
          <a:stretch>
            <a:fillRect/>
          </a:stretch>
        </p:blipFill>
        <p:spPr>
          <a:xfrm>
            <a:off x="457200" y="1066800"/>
            <a:ext cx="6862930" cy="5343525"/>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15 inch bitch 2"/>
          <p:cNvPicPr>
            <a:picLocks noGrp="1" noChangeAspect="1" noChangeArrowheads="1"/>
          </p:cNvPicPr>
          <p:nvPr>
            <p:ph/>
          </p:nvPr>
        </p:nvPicPr>
        <p:blipFill>
          <a:blip r:embed="rId2" cstate="print"/>
          <a:srcRect/>
          <a:stretch>
            <a:fillRect/>
          </a:stretch>
        </p:blipFill>
        <p:spPr>
          <a:xfrm>
            <a:off x="1063625" y="219075"/>
            <a:ext cx="7013575" cy="596265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15 inch bitch 9"/>
          <p:cNvPicPr>
            <a:picLocks noGrp="1" noChangeAspect="1" noChangeArrowheads="1"/>
          </p:cNvPicPr>
          <p:nvPr>
            <p:ph/>
          </p:nvPr>
        </p:nvPicPr>
        <p:blipFill>
          <a:blip r:embed="rId2" cstate="print"/>
          <a:srcRect/>
          <a:stretch>
            <a:fillRect/>
          </a:stretch>
        </p:blipFill>
        <p:spPr>
          <a:xfrm>
            <a:off x="1631950" y="679450"/>
            <a:ext cx="5880100" cy="504190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descr="15 inch bitch 010"/>
          <p:cNvPicPr>
            <a:picLocks noGrp="1" noChangeAspect="1" noChangeArrowheads="1"/>
          </p:cNvPicPr>
          <p:nvPr>
            <p:ph/>
          </p:nvPr>
        </p:nvPicPr>
        <p:blipFill>
          <a:blip r:embed="rId2" cstate="print"/>
          <a:srcRect/>
          <a:stretch>
            <a:fillRect/>
          </a:stretch>
        </p:blipFill>
        <p:spPr>
          <a:xfrm>
            <a:off x="1063625" y="274638"/>
            <a:ext cx="7013575" cy="584835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15 inch bitch 4"/>
          <p:cNvPicPr>
            <a:picLocks noGrp="1" noChangeAspect="1" noChangeArrowheads="1"/>
          </p:cNvPicPr>
          <p:nvPr>
            <p:ph/>
          </p:nvPr>
        </p:nvPicPr>
        <p:blipFill>
          <a:blip r:embed="rId2" cstate="print"/>
          <a:srcRect/>
          <a:stretch>
            <a:fillRect/>
          </a:stretch>
        </p:blipFill>
        <p:spPr>
          <a:xfrm>
            <a:off x="1371600" y="757238"/>
            <a:ext cx="6400800" cy="4886325"/>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Front 9"/>
          <p:cNvPicPr>
            <a:picLocks noGrp="1" noChangeAspect="1" noChangeArrowheads="1"/>
          </p:cNvPicPr>
          <p:nvPr>
            <p:ph/>
          </p:nvPr>
        </p:nvPicPr>
        <p:blipFill>
          <a:blip r:embed="rId2" cstate="print"/>
          <a:srcRect/>
          <a:stretch>
            <a:fillRect/>
          </a:stretch>
        </p:blipFill>
        <p:spPr>
          <a:xfrm>
            <a:off x="987425" y="379413"/>
            <a:ext cx="7165975" cy="5641975"/>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15 inch bitch"/>
          <p:cNvPicPr>
            <a:picLocks noGrp="1" noChangeAspect="1" noChangeArrowheads="1"/>
          </p:cNvPicPr>
          <p:nvPr>
            <p:ph/>
          </p:nvPr>
        </p:nvPicPr>
        <p:blipFill>
          <a:blip r:embed="rId2" cstate="print"/>
          <a:srcRect/>
          <a:stretch>
            <a:fillRect/>
          </a:stretch>
        </p:blipFill>
        <p:spPr>
          <a:xfrm>
            <a:off x="1368425" y="806450"/>
            <a:ext cx="6403975" cy="4784725"/>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Head 005"/>
          <p:cNvPicPr>
            <a:picLocks noGrp="1" noChangeAspect="1" noChangeArrowheads="1"/>
          </p:cNvPicPr>
          <p:nvPr>
            <p:ph/>
          </p:nvPr>
        </p:nvPicPr>
        <p:blipFill>
          <a:blip r:embed="rId2" cstate="print"/>
          <a:srcRect/>
          <a:stretch>
            <a:fillRect/>
          </a:stretch>
        </p:blipFill>
        <p:spPr>
          <a:xfrm>
            <a:off x="2433638" y="228600"/>
            <a:ext cx="4273550" cy="594360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a:xfrm>
            <a:off x="0" y="274638"/>
            <a:ext cx="8229600" cy="1143000"/>
          </a:xfrm>
        </p:spPr>
        <p:txBody>
          <a:bodyPr/>
          <a:lstStyle/>
          <a:p>
            <a:r>
              <a:rPr lang="en-US" dirty="0" smtClean="0"/>
              <a:t>Acknowledgements</a:t>
            </a:r>
          </a:p>
        </p:txBody>
      </p:sp>
      <p:pic>
        <p:nvPicPr>
          <p:cNvPr id="5" name="Picture 4" descr="Shaw.JPG"/>
          <p:cNvPicPr>
            <a:picLocks noChangeAspect="1"/>
          </p:cNvPicPr>
          <p:nvPr/>
        </p:nvPicPr>
        <p:blipFill>
          <a:blip r:embed="rId3" cstate="print"/>
          <a:stretch>
            <a:fillRect/>
          </a:stretch>
        </p:blipFill>
        <p:spPr>
          <a:xfrm>
            <a:off x="1905000" y="1447799"/>
            <a:ext cx="2075529" cy="2057401"/>
          </a:xfrm>
          <a:prstGeom prst="rect">
            <a:avLst/>
          </a:prstGeom>
        </p:spPr>
      </p:pic>
      <p:pic>
        <p:nvPicPr>
          <p:cNvPr id="6" name="Picture 5" descr="Hiltz.jpg"/>
          <p:cNvPicPr>
            <a:picLocks noChangeAspect="1"/>
          </p:cNvPicPr>
          <p:nvPr/>
        </p:nvPicPr>
        <p:blipFill>
          <a:blip r:embed="rId4" cstate="print"/>
          <a:stretch>
            <a:fillRect/>
          </a:stretch>
        </p:blipFill>
        <p:spPr>
          <a:xfrm>
            <a:off x="3276600" y="3703917"/>
            <a:ext cx="1828800" cy="2163483"/>
          </a:xfrm>
          <a:prstGeom prst="rect">
            <a:avLst/>
          </a:prstGeom>
        </p:spPr>
      </p:pic>
      <p:pic>
        <p:nvPicPr>
          <p:cNvPr id="7" name="Picture 6" descr="Eddie Judging.jpg"/>
          <p:cNvPicPr>
            <a:picLocks noChangeAspect="1"/>
          </p:cNvPicPr>
          <p:nvPr/>
        </p:nvPicPr>
        <p:blipFill>
          <a:blip r:embed="rId5" cstate="print"/>
          <a:stretch>
            <a:fillRect/>
          </a:stretch>
        </p:blipFill>
        <p:spPr>
          <a:xfrm>
            <a:off x="5257800" y="3733800"/>
            <a:ext cx="1358177" cy="2133600"/>
          </a:xfrm>
          <a:prstGeom prst="rect">
            <a:avLst/>
          </a:prstGeom>
        </p:spPr>
      </p:pic>
      <p:pic>
        <p:nvPicPr>
          <p:cNvPr id="8" name="Picture 7" descr="roth.JPG"/>
          <p:cNvPicPr>
            <a:picLocks noChangeAspect="1"/>
          </p:cNvPicPr>
          <p:nvPr/>
        </p:nvPicPr>
        <p:blipFill>
          <a:blip r:embed="rId6" cstate="print"/>
          <a:stretch>
            <a:fillRect/>
          </a:stretch>
        </p:blipFill>
        <p:spPr>
          <a:xfrm>
            <a:off x="4114800" y="1447800"/>
            <a:ext cx="1298531" cy="2071974"/>
          </a:xfrm>
          <a:prstGeom prst="rect">
            <a:avLst/>
          </a:prstGeom>
        </p:spPr>
      </p:pic>
      <p:pic>
        <p:nvPicPr>
          <p:cNvPr id="9" name="Picture 8" descr="NBC-Logo-green_gold.jpg"/>
          <p:cNvPicPr>
            <a:picLocks noChangeAspect="1"/>
          </p:cNvPicPr>
          <p:nvPr/>
        </p:nvPicPr>
        <p:blipFill>
          <a:blip r:embed="rId7" cstate="print"/>
          <a:stretch>
            <a:fillRect/>
          </a:stretch>
        </p:blipFill>
        <p:spPr>
          <a:xfrm>
            <a:off x="7772400" y="152400"/>
            <a:ext cx="1162050" cy="1162050"/>
          </a:xfrm>
          <a:prstGeom prst="rect">
            <a:avLst/>
          </a:prstGeom>
        </p:spPr>
      </p:pic>
      <p:sp>
        <p:nvSpPr>
          <p:cNvPr id="10" name="TextBox 9"/>
          <p:cNvSpPr txBox="1"/>
          <p:nvPr/>
        </p:nvSpPr>
        <p:spPr>
          <a:xfrm>
            <a:off x="6858000" y="1828800"/>
            <a:ext cx="2133600" cy="3323987"/>
          </a:xfrm>
          <a:prstGeom prst="rect">
            <a:avLst/>
          </a:prstGeom>
          <a:noFill/>
        </p:spPr>
        <p:txBody>
          <a:bodyPr wrap="square" rtlCol="0">
            <a:spAutoFit/>
          </a:bodyPr>
          <a:lstStyle/>
          <a:p>
            <a:r>
              <a:rPr lang="en-US" sz="1200" i="1" dirty="0" smtClean="0"/>
              <a:t>The National Beagle Club would like to acknowledge the following members for contributing to the material in this presentation:</a:t>
            </a:r>
          </a:p>
          <a:p>
            <a:r>
              <a:rPr lang="en-US" sz="1200" i="1" dirty="0" smtClean="0"/>
              <a:t>Alyce Gilmore</a:t>
            </a:r>
          </a:p>
          <a:p>
            <a:r>
              <a:rPr lang="en-US" sz="1200" i="1" dirty="0" smtClean="0"/>
              <a:t>Peggy Shaw</a:t>
            </a:r>
          </a:p>
          <a:p>
            <a:r>
              <a:rPr lang="en-US" sz="1200" i="1" dirty="0" smtClean="0"/>
              <a:t>Ann Roth</a:t>
            </a:r>
          </a:p>
          <a:p>
            <a:r>
              <a:rPr lang="en-US" sz="1200" i="1" dirty="0" smtClean="0"/>
              <a:t>Michelle Sager</a:t>
            </a:r>
          </a:p>
          <a:p>
            <a:r>
              <a:rPr lang="en-US" sz="1200" i="1" dirty="0" smtClean="0"/>
              <a:t>Mandy Bobbitt</a:t>
            </a:r>
          </a:p>
          <a:p>
            <a:r>
              <a:rPr lang="en-US" sz="1200" i="1" dirty="0" smtClean="0"/>
              <a:t>Lesley Hiltz</a:t>
            </a:r>
          </a:p>
          <a:p>
            <a:r>
              <a:rPr lang="en-US" sz="1200" i="1" dirty="0" smtClean="0"/>
              <a:t>Eddie Dziuk</a:t>
            </a:r>
          </a:p>
          <a:p>
            <a:endParaRPr lang="en-US" i="1" dirty="0" smtClean="0"/>
          </a:p>
          <a:p>
            <a:r>
              <a:rPr lang="en-US" sz="1200" i="1" dirty="0" smtClean="0"/>
              <a:t>Thanks also to the many Beagle owners who supplied the photos used throughout the presentation.</a:t>
            </a:r>
            <a:endParaRPr lang="en-US" sz="1200" i="1" dirty="0"/>
          </a:p>
        </p:txBody>
      </p:sp>
      <p:pic>
        <p:nvPicPr>
          <p:cNvPr id="11" name="Picture 10" descr="alyce.jpg"/>
          <p:cNvPicPr>
            <a:picLocks noChangeAspect="1"/>
          </p:cNvPicPr>
          <p:nvPr/>
        </p:nvPicPr>
        <p:blipFill>
          <a:blip r:embed="rId8" cstate="print"/>
          <a:stretch>
            <a:fillRect/>
          </a:stretch>
        </p:blipFill>
        <p:spPr>
          <a:xfrm>
            <a:off x="228600" y="1447799"/>
            <a:ext cx="1569110" cy="2140669"/>
          </a:xfrm>
          <a:prstGeom prst="rect">
            <a:avLst/>
          </a:prstGeom>
        </p:spPr>
      </p:pic>
      <p:pic>
        <p:nvPicPr>
          <p:cNvPr id="12" name="Picture 11" descr="sager.JPG"/>
          <p:cNvPicPr>
            <a:picLocks noChangeAspect="1"/>
          </p:cNvPicPr>
          <p:nvPr/>
        </p:nvPicPr>
        <p:blipFill>
          <a:blip r:embed="rId9" cstate="print"/>
          <a:stretch>
            <a:fillRect/>
          </a:stretch>
        </p:blipFill>
        <p:spPr>
          <a:xfrm>
            <a:off x="304800" y="3733799"/>
            <a:ext cx="1241834" cy="2432067"/>
          </a:xfrm>
          <a:prstGeom prst="rect">
            <a:avLst/>
          </a:prstGeom>
        </p:spPr>
      </p:pic>
      <p:pic>
        <p:nvPicPr>
          <p:cNvPr id="13" name="Picture 12" descr="mandy.JPG"/>
          <p:cNvPicPr>
            <a:picLocks noChangeAspect="1"/>
          </p:cNvPicPr>
          <p:nvPr/>
        </p:nvPicPr>
        <p:blipFill>
          <a:blip r:embed="rId10" cstate="print"/>
          <a:stretch>
            <a:fillRect/>
          </a:stretch>
        </p:blipFill>
        <p:spPr>
          <a:xfrm>
            <a:off x="1656183" y="3733799"/>
            <a:ext cx="1468017" cy="243840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 Ears</a:t>
            </a:r>
            <a:endParaRPr lang="en-US" dirty="0"/>
          </a:p>
        </p:txBody>
      </p:sp>
      <p:sp>
        <p:nvSpPr>
          <p:cNvPr id="7" name="Content Placeholder 6"/>
          <p:cNvSpPr>
            <a:spLocks noGrp="1"/>
          </p:cNvSpPr>
          <p:nvPr>
            <p:ph idx="1"/>
          </p:nvPr>
        </p:nvSpPr>
        <p:spPr>
          <a:xfrm>
            <a:off x="533400" y="1066800"/>
            <a:ext cx="3429000" cy="5638800"/>
          </a:xfrm>
        </p:spPr>
        <p:txBody>
          <a:bodyPr>
            <a:noAutofit/>
          </a:bodyPr>
          <a:lstStyle/>
          <a:p>
            <a:r>
              <a:rPr lang="en-US" sz="2400" dirty="0" smtClean="0">
                <a:latin typeface="Calibri" charset="0"/>
              </a:rPr>
              <a:t>Ears (10 pts):  Set on moderately low, long, reaching when drawn out nearly, if not quite, to the end of the nose; fine in texture, fairly broad – with almost entire absence of erectile power – setting close to the head, with the forward edge slightly </a:t>
            </a:r>
            <a:r>
              <a:rPr lang="en-US" sz="2400" dirty="0" err="1" smtClean="0">
                <a:latin typeface="Calibri" charset="0"/>
              </a:rPr>
              <a:t>inturning</a:t>
            </a:r>
            <a:r>
              <a:rPr lang="en-US" sz="2400" dirty="0" smtClean="0">
                <a:latin typeface="Calibri" charset="0"/>
              </a:rPr>
              <a:t> to the cheek – rounded at the tip.</a:t>
            </a: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9" name="Picture 8" descr="Ears"/>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495800"/>
            <a:ext cx="3276671" cy="224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Picture 9" descr="Head Tony"/>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371600"/>
            <a:ext cx="3810000" cy="340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504497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 Ears</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9" name="Picture 8" descr="Ears"/>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495800"/>
            <a:ext cx="3276671" cy="224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Picture 9" descr="Head Tony"/>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371600"/>
            <a:ext cx="3810000" cy="340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3" name="Rectangle 2"/>
          <p:cNvSpPr/>
          <p:nvPr/>
        </p:nvSpPr>
        <p:spPr>
          <a:xfrm>
            <a:off x="228600" y="1371600"/>
            <a:ext cx="3581400" cy="3785652"/>
          </a:xfrm>
          <a:prstGeom prst="rect">
            <a:avLst/>
          </a:prstGeom>
        </p:spPr>
        <p:txBody>
          <a:bodyPr wrap="square">
            <a:spAutoFit/>
          </a:bodyPr>
          <a:lstStyle/>
          <a:p>
            <a:r>
              <a:rPr lang="en-US" sz="2400" dirty="0">
                <a:solidFill>
                  <a:srgbClr val="0000FF"/>
                </a:solidFill>
              </a:rPr>
              <a:t>The ears should be set on level with the outer corner of the eye.  Ear length is important for gathering scent in the field.  While nearly lacking erectile power, the base will rise a bit when excited, but not above the level of the </a:t>
            </a:r>
            <a:r>
              <a:rPr lang="en-US" sz="2400" dirty="0" err="1">
                <a:solidFill>
                  <a:srgbClr val="0000FF"/>
                </a:solidFill>
              </a:rPr>
              <a:t>topskull</a:t>
            </a:r>
            <a:r>
              <a:rPr lang="en-US" sz="2400" dirty="0">
                <a:solidFill>
                  <a:srgbClr val="0000FF"/>
                </a:solidFill>
              </a:rPr>
              <a:t>.</a:t>
            </a:r>
          </a:p>
        </p:txBody>
      </p:sp>
    </p:spTree>
    <p:extLst>
      <p:ext uri="{BB962C8B-B14F-4D97-AF65-F5344CB8AC3E}">
        <p14:creationId xmlns:p14="http://schemas.microsoft.com/office/powerpoint/2010/main" val="1665561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yes 3"/>
          <p:cNvPicPr>
            <a:picLocks noGrp="1"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4498818"/>
            <a:ext cx="2800350" cy="232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 name="Title 1"/>
          <p:cNvSpPr>
            <a:spLocks noGrp="1"/>
          </p:cNvSpPr>
          <p:nvPr>
            <p:ph type="title"/>
          </p:nvPr>
        </p:nvSpPr>
        <p:spPr/>
        <p:txBody>
          <a:bodyPr/>
          <a:lstStyle/>
          <a:p>
            <a:r>
              <a:rPr lang="en-US" dirty="0" smtClean="0"/>
              <a:t>Head – Eyes</a:t>
            </a:r>
            <a:endParaRPr lang="en-US" dirty="0"/>
          </a:p>
        </p:txBody>
      </p:sp>
      <p:sp>
        <p:nvSpPr>
          <p:cNvPr id="7" name="Content Placeholder 6"/>
          <p:cNvSpPr>
            <a:spLocks noGrp="1"/>
          </p:cNvSpPr>
          <p:nvPr>
            <p:ph idx="1"/>
          </p:nvPr>
        </p:nvSpPr>
        <p:spPr>
          <a:xfrm>
            <a:off x="304800" y="1066800"/>
            <a:ext cx="8382000" cy="1981200"/>
          </a:xfrm>
        </p:spPr>
        <p:txBody>
          <a:bodyPr>
            <a:noAutofit/>
          </a:bodyPr>
          <a:lstStyle/>
          <a:p>
            <a:r>
              <a:rPr lang="en-US" dirty="0" smtClean="0">
                <a:latin typeface="Calibri" charset="0"/>
              </a:rPr>
              <a:t>Eyes (5 pts):  Eyes large, set well apart – soft and </a:t>
            </a:r>
            <a:r>
              <a:rPr lang="en-US" dirty="0" err="1" smtClean="0">
                <a:latin typeface="Calibri" charset="0"/>
              </a:rPr>
              <a:t>houndlike</a:t>
            </a:r>
            <a:r>
              <a:rPr lang="en-US" dirty="0" smtClean="0">
                <a:latin typeface="Calibri" charset="0"/>
              </a:rPr>
              <a:t> – expression gentle and pleading; of a brown or hazel color.</a:t>
            </a:r>
          </a:p>
        </p:txBody>
      </p:sp>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pic>
        <p:nvPicPr>
          <p:cNvPr id="6" name="Picture 5" descr="Maui"/>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200400"/>
            <a:ext cx="2368135" cy="318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9" name="Picture 8" descr="Head 2"/>
          <p:cNvPicPr>
            <a:picLocks noGrp="1"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1056" y="2209800"/>
            <a:ext cx="2263817"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Picture 9" descr="Good bitch head 3"/>
          <p:cNvPicPr>
            <a:picLocks noGrp="1"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7000" y="2971800"/>
            <a:ext cx="2514600" cy="3540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750123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 Eyes</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6" name="Picture 5" descr="Maui"/>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64134"/>
            <a:ext cx="1911465" cy="2574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9" name="Picture 8" descr="Head 2"/>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4343401"/>
            <a:ext cx="2134456"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Picture 9" descr="Good bitch head 3"/>
          <p:cNvPicPr>
            <a:picLocks noGrp="1"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399" y="4343400"/>
            <a:ext cx="1775739" cy="2499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1" name="Picture 10" descr="Eyes 3"/>
          <p:cNvPicPr>
            <a:picLocks noGrp="1"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2553" y="4343400"/>
            <a:ext cx="2991448" cy="2480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3" name="Rectangle 2"/>
          <p:cNvSpPr/>
          <p:nvPr/>
        </p:nvSpPr>
        <p:spPr>
          <a:xfrm>
            <a:off x="228600" y="1143001"/>
            <a:ext cx="8763000" cy="3416320"/>
          </a:xfrm>
          <a:prstGeom prst="rect">
            <a:avLst/>
          </a:prstGeom>
        </p:spPr>
        <p:txBody>
          <a:bodyPr wrap="square">
            <a:spAutoFit/>
          </a:bodyPr>
          <a:lstStyle/>
          <a:p>
            <a:r>
              <a:rPr lang="en-US" sz="2400" dirty="0">
                <a:solidFill>
                  <a:srgbClr val="0000FF"/>
                </a:solidFill>
              </a:rPr>
              <a:t>The shape of the eye should be round to almond, always soft and expressive. Color of the Beagle’s eyes should fit the coloration of the hound, but preferably darker rather than lighter.  While pigmented eye rims are necessary to achieve a “soft” expression, an abundance of black pigmentation, “mascara”, is not.  A “gentle, pleading expression” is a factor of a correct eye shape and size, combined with a generally darker eye color.  A smaller eye is to be penalized, as are yellow or blue eyes as they give an improper expression.</a:t>
            </a:r>
          </a:p>
          <a:p>
            <a:endParaRPr lang="en-US" sz="2400" dirty="0">
              <a:solidFill>
                <a:srgbClr val="0000FF"/>
              </a:solidFill>
            </a:endParaRPr>
          </a:p>
        </p:txBody>
      </p:sp>
    </p:spTree>
    <p:extLst>
      <p:ext uri="{BB962C8B-B14F-4D97-AF65-F5344CB8AC3E}">
        <p14:creationId xmlns:p14="http://schemas.microsoft.com/office/powerpoint/2010/main" val="230200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 Muzzle</a:t>
            </a:r>
            <a:endParaRPr lang="en-US" dirty="0"/>
          </a:p>
        </p:txBody>
      </p:sp>
      <p:sp>
        <p:nvSpPr>
          <p:cNvPr id="7" name="Content Placeholder 6"/>
          <p:cNvSpPr>
            <a:spLocks noGrp="1"/>
          </p:cNvSpPr>
          <p:nvPr>
            <p:ph idx="1"/>
          </p:nvPr>
        </p:nvSpPr>
        <p:spPr>
          <a:xfrm>
            <a:off x="533400" y="1219200"/>
            <a:ext cx="8382000" cy="1981200"/>
          </a:xfrm>
        </p:spPr>
        <p:txBody>
          <a:bodyPr>
            <a:noAutofit/>
          </a:bodyPr>
          <a:lstStyle/>
          <a:p>
            <a:r>
              <a:rPr lang="en-US" dirty="0" smtClean="0">
                <a:latin typeface="Calibri" charset="0"/>
              </a:rPr>
              <a:t>Muzzle (5 pts):  Muzzle of medium length – straight and square cut – the stop moderately defined</a:t>
            </a:r>
          </a:p>
          <a:p>
            <a:r>
              <a:rPr lang="en-US" dirty="0" smtClean="0">
                <a:latin typeface="Calibri" charset="0"/>
              </a:rPr>
              <a:t>Jaws – Level.  Lips free from flews; nostrils large and open</a:t>
            </a: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6" name="Picture 5" descr="Correct skull"/>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4191000"/>
            <a:ext cx="2971800" cy="25195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9" name="Picture 8" descr="Muzzle"/>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114800"/>
            <a:ext cx="2590800" cy="2524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0" name="Picture 9" descr="Head 006"/>
          <p:cNvPicPr>
            <a:picLocks noGrp="1"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5837" y="4114800"/>
            <a:ext cx="3051175" cy="2540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55271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6" name="Content Placeholder 5"/>
          <p:cNvSpPr>
            <a:spLocks noGrp="1"/>
          </p:cNvSpPr>
          <p:nvPr>
            <p:ph idx="1"/>
          </p:nvPr>
        </p:nvSpPr>
        <p:spPr/>
        <p:txBody>
          <a:bodyPr>
            <a:normAutofit lnSpcReduction="10000"/>
          </a:bodyPr>
          <a:lstStyle/>
          <a:p>
            <a:r>
              <a:rPr lang="en-US" dirty="0" smtClean="0"/>
              <a:t>References to small Beagle type dogs which hunted hare and were followed on foot date back to 400 BC in Greece and 200 AD in Britain</a:t>
            </a:r>
          </a:p>
          <a:p>
            <a:r>
              <a:rPr lang="en-US" dirty="0" smtClean="0"/>
              <a:t>“Beagle” – Celtic origin…</a:t>
            </a:r>
            <a:r>
              <a:rPr lang="en-US" i="1" dirty="0" smtClean="0"/>
              <a:t>”</a:t>
            </a:r>
            <a:r>
              <a:rPr lang="en-US" i="1" dirty="0" err="1" smtClean="0"/>
              <a:t>beag</a:t>
            </a:r>
            <a:r>
              <a:rPr lang="en-US" i="1" dirty="0" smtClean="0"/>
              <a:t>” </a:t>
            </a:r>
            <a:r>
              <a:rPr lang="en-US" dirty="0" smtClean="0"/>
              <a:t>meaning small and indicative of size of hounds used for hunting</a:t>
            </a:r>
          </a:p>
          <a:p>
            <a:r>
              <a:rPr lang="en-US" dirty="0" smtClean="0"/>
              <a:t>Elizabeth I maintained a pack of small pocket sized Beagles cherished for their melodious “singing” voices</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Defects</a:t>
            </a:r>
            <a:endParaRPr lang="en-US" dirty="0"/>
          </a:p>
        </p:txBody>
      </p:sp>
      <p:sp>
        <p:nvSpPr>
          <p:cNvPr id="7" name="Content Placeholder 6"/>
          <p:cNvSpPr>
            <a:spLocks noGrp="1"/>
          </p:cNvSpPr>
          <p:nvPr>
            <p:ph idx="1"/>
          </p:nvPr>
        </p:nvSpPr>
        <p:spPr>
          <a:xfrm>
            <a:off x="457200" y="1600200"/>
            <a:ext cx="3352800" cy="4648200"/>
          </a:xfrm>
        </p:spPr>
        <p:txBody>
          <a:bodyPr>
            <a:noAutofit/>
          </a:bodyPr>
          <a:lstStyle/>
          <a:p>
            <a:r>
              <a:rPr lang="en-US" sz="3600" dirty="0" smtClean="0">
                <a:latin typeface="Calibri" charset="0"/>
              </a:rPr>
              <a:t>Flat Skull</a:t>
            </a:r>
            <a:endParaRPr lang="en-US" sz="3600" dirty="0">
              <a:latin typeface="Calibri" charset="0"/>
            </a:endParaRP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8" name="Picture 7" descr="Flat skull"/>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2438400"/>
            <a:ext cx="4346575" cy="350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822696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Defects</a:t>
            </a:r>
            <a:endParaRPr lang="en-US" dirty="0"/>
          </a:p>
        </p:txBody>
      </p:sp>
      <p:sp>
        <p:nvSpPr>
          <p:cNvPr id="7" name="Content Placeholder 6"/>
          <p:cNvSpPr>
            <a:spLocks noGrp="1"/>
          </p:cNvSpPr>
          <p:nvPr>
            <p:ph idx="1"/>
          </p:nvPr>
        </p:nvSpPr>
        <p:spPr>
          <a:xfrm>
            <a:off x="457200" y="1600200"/>
            <a:ext cx="3352800" cy="4648200"/>
          </a:xfrm>
        </p:spPr>
        <p:txBody>
          <a:bodyPr>
            <a:noAutofit/>
          </a:bodyPr>
          <a:lstStyle/>
          <a:p>
            <a:r>
              <a:rPr lang="en-US" sz="3600" dirty="0" smtClean="0">
                <a:latin typeface="Calibri" charset="0"/>
              </a:rPr>
              <a:t>Excess of dome</a:t>
            </a:r>
          </a:p>
          <a:p>
            <a:r>
              <a:rPr lang="en-US" sz="3600" i="1" dirty="0" smtClean="0">
                <a:latin typeface="Calibri" charset="0"/>
              </a:rPr>
              <a:t>(picture also displays excess stop)</a:t>
            </a:r>
            <a:endParaRPr lang="en-US" sz="3600" i="1" dirty="0">
              <a:latin typeface="Calibri" charset="0"/>
            </a:endParaRP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6" name="Picture 5" descr="Domey Head"/>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905000"/>
            <a:ext cx="4346575" cy="386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37044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Defects</a:t>
            </a:r>
            <a:endParaRPr lang="en-US" dirty="0"/>
          </a:p>
        </p:txBody>
      </p:sp>
      <p:sp>
        <p:nvSpPr>
          <p:cNvPr id="7" name="Content Placeholder 6"/>
          <p:cNvSpPr>
            <a:spLocks noGrp="1"/>
          </p:cNvSpPr>
          <p:nvPr>
            <p:ph idx="1"/>
          </p:nvPr>
        </p:nvSpPr>
        <p:spPr>
          <a:xfrm>
            <a:off x="457200" y="1600200"/>
            <a:ext cx="3352800" cy="4648200"/>
          </a:xfrm>
        </p:spPr>
        <p:txBody>
          <a:bodyPr>
            <a:noAutofit/>
          </a:bodyPr>
          <a:lstStyle/>
          <a:p>
            <a:r>
              <a:rPr lang="en-US" sz="3600" i="1" dirty="0" smtClean="0">
                <a:latin typeface="Calibri" charset="0"/>
              </a:rPr>
              <a:t>Eyes small, sharp and </a:t>
            </a:r>
            <a:r>
              <a:rPr lang="en-US" sz="3600" i="1" dirty="0" err="1" smtClean="0">
                <a:latin typeface="Calibri" charset="0"/>
              </a:rPr>
              <a:t>terrierlike</a:t>
            </a:r>
            <a:r>
              <a:rPr lang="en-US" sz="3600" i="1" dirty="0" smtClean="0">
                <a:latin typeface="Calibri" charset="0"/>
              </a:rPr>
              <a:t>, or prominent and protruding</a:t>
            </a:r>
            <a:endParaRPr lang="en-US" sz="3600" i="1" dirty="0">
              <a:latin typeface="Calibri" charset="0"/>
            </a:endParaRP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8" name="Picture 7" descr="Small eyes 6"/>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752601"/>
            <a:ext cx="2179999"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9" name="Picture 8" descr="Ears -short"/>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06796" y="3429000"/>
            <a:ext cx="3057738" cy="323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415582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Defects</a:t>
            </a:r>
            <a:endParaRPr lang="en-US" dirty="0"/>
          </a:p>
        </p:txBody>
      </p:sp>
      <p:sp>
        <p:nvSpPr>
          <p:cNvPr id="7" name="Content Placeholder 6"/>
          <p:cNvSpPr>
            <a:spLocks noGrp="1"/>
          </p:cNvSpPr>
          <p:nvPr>
            <p:ph idx="1"/>
          </p:nvPr>
        </p:nvSpPr>
        <p:spPr>
          <a:xfrm>
            <a:off x="457200" y="1524000"/>
            <a:ext cx="3352800" cy="4953000"/>
          </a:xfrm>
        </p:spPr>
        <p:txBody>
          <a:bodyPr>
            <a:noAutofit/>
          </a:bodyPr>
          <a:lstStyle/>
          <a:p>
            <a:r>
              <a:rPr lang="en-US" i="1" dirty="0" smtClean="0">
                <a:latin typeface="Calibri" charset="0"/>
              </a:rPr>
              <a:t>Muzzle long, </a:t>
            </a:r>
            <a:r>
              <a:rPr lang="en-US" i="1" dirty="0" err="1" smtClean="0">
                <a:latin typeface="Calibri" charset="0"/>
              </a:rPr>
              <a:t>snipy</a:t>
            </a:r>
            <a:r>
              <a:rPr lang="en-US" i="1" dirty="0" smtClean="0">
                <a:latin typeface="Calibri" charset="0"/>
              </a:rPr>
              <a:t> or cut away decidedly below the eyes, or very short</a:t>
            </a:r>
          </a:p>
          <a:p>
            <a:r>
              <a:rPr lang="en-US" i="1" dirty="0" smtClean="0">
                <a:latin typeface="Calibri" charset="0"/>
              </a:rPr>
              <a:t>Roman nosed, or upturned, giving a dish-face expression</a:t>
            </a:r>
            <a:endParaRPr lang="en-US" i="1" dirty="0">
              <a:latin typeface="Calibri" charset="0"/>
            </a:endParaRP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6" name="Picture 5" descr="Muzzle Snipy"/>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2286000"/>
            <a:ext cx="452692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880865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Defects</a:t>
            </a:r>
            <a:endParaRPr lang="en-US" dirty="0"/>
          </a:p>
        </p:txBody>
      </p:sp>
      <p:sp>
        <p:nvSpPr>
          <p:cNvPr id="7" name="Content Placeholder 6"/>
          <p:cNvSpPr>
            <a:spLocks noGrp="1"/>
          </p:cNvSpPr>
          <p:nvPr>
            <p:ph idx="1"/>
          </p:nvPr>
        </p:nvSpPr>
        <p:spPr>
          <a:xfrm>
            <a:off x="457200" y="1911860"/>
            <a:ext cx="3352800" cy="4953000"/>
          </a:xfrm>
        </p:spPr>
        <p:txBody>
          <a:bodyPr>
            <a:noAutofit/>
          </a:bodyPr>
          <a:lstStyle/>
          <a:p>
            <a:r>
              <a:rPr lang="en-US" sz="3600" i="1" dirty="0" smtClean="0">
                <a:latin typeface="Calibri" charset="0"/>
              </a:rPr>
              <a:t>Ears short, set on high or with a tendency to rise above the point of origin</a:t>
            </a:r>
            <a:endParaRPr lang="en-US" sz="3600" i="1" dirty="0">
              <a:latin typeface="Calibri" charset="0"/>
            </a:endParaRP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8" name="Picture 7" descr="Ears - short 1"/>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057400"/>
            <a:ext cx="40386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120467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Defects</a:t>
            </a:r>
            <a:endParaRPr lang="en-US" dirty="0"/>
          </a:p>
        </p:txBody>
      </p:sp>
      <p:sp>
        <p:nvSpPr>
          <p:cNvPr id="7" name="Content Placeholder 6"/>
          <p:cNvSpPr>
            <a:spLocks noGrp="1"/>
          </p:cNvSpPr>
          <p:nvPr>
            <p:ph idx="1"/>
          </p:nvPr>
        </p:nvSpPr>
        <p:spPr>
          <a:xfrm>
            <a:off x="457200" y="1911860"/>
            <a:ext cx="3352800" cy="4953000"/>
          </a:xfrm>
        </p:spPr>
        <p:txBody>
          <a:bodyPr>
            <a:noAutofit/>
          </a:bodyPr>
          <a:lstStyle/>
          <a:p>
            <a:r>
              <a:rPr lang="en-US" sz="3600" i="1" dirty="0" smtClean="0">
                <a:latin typeface="Calibri" charset="0"/>
              </a:rPr>
              <a:t>Light eyes</a:t>
            </a:r>
            <a:endParaRPr lang="en-US" sz="3600" i="1" dirty="0">
              <a:latin typeface="Calibri" charset="0"/>
            </a:endParaRP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6" name="Picture 5" descr="Light eyes"/>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2667241"/>
            <a:ext cx="2559050" cy="3839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9" name="Picture 8" descr="eyes light"/>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752600"/>
            <a:ext cx="3644900" cy="406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98437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3" name="Picture 2"/>
          <p:cNvPicPr>
            <a:picLocks noChangeAspect="1"/>
          </p:cNvPicPr>
          <p:nvPr/>
        </p:nvPicPr>
        <p:blipFill>
          <a:blip r:embed="rId3" cstate="print"/>
          <a:stretch>
            <a:fillRect/>
          </a:stretch>
        </p:blipFill>
        <p:spPr>
          <a:xfrm>
            <a:off x="228600" y="1219200"/>
            <a:ext cx="4495800" cy="3856842"/>
          </a:xfrm>
          <a:prstGeom prst="rect">
            <a:avLst/>
          </a:prstGeom>
        </p:spPr>
      </p:pic>
      <p:pic>
        <p:nvPicPr>
          <p:cNvPr id="10" name="Picture 9"/>
          <p:cNvPicPr>
            <a:picLocks noChangeAspect="1"/>
          </p:cNvPicPr>
          <p:nvPr/>
        </p:nvPicPr>
        <p:blipFill>
          <a:blip r:embed="rId4" cstate="print"/>
          <a:stretch>
            <a:fillRect/>
          </a:stretch>
        </p:blipFill>
        <p:spPr>
          <a:xfrm>
            <a:off x="4760640" y="3124199"/>
            <a:ext cx="4383359" cy="3698763"/>
          </a:xfrm>
          <a:prstGeom prst="rect">
            <a:avLst/>
          </a:prstGeom>
        </p:spPr>
      </p:pic>
    </p:spTree>
    <p:extLst>
      <p:ext uri="{BB962C8B-B14F-4D97-AF65-F5344CB8AC3E}">
        <p14:creationId xmlns:p14="http://schemas.microsoft.com/office/powerpoint/2010/main" val="2993177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8" name="Picture 7"/>
          <p:cNvPicPr>
            <a:picLocks noChangeAspect="1"/>
          </p:cNvPicPr>
          <p:nvPr/>
        </p:nvPicPr>
        <p:blipFill>
          <a:blip r:embed="rId3" cstate="print"/>
          <a:stretch>
            <a:fillRect/>
          </a:stretch>
        </p:blipFill>
        <p:spPr>
          <a:xfrm>
            <a:off x="381000" y="1447800"/>
            <a:ext cx="4442420" cy="4419600"/>
          </a:xfrm>
          <a:prstGeom prst="rect">
            <a:avLst/>
          </a:prstGeom>
        </p:spPr>
      </p:pic>
      <p:sp>
        <p:nvSpPr>
          <p:cNvPr id="5" name="Rectangle 4"/>
          <p:cNvSpPr/>
          <p:nvPr/>
        </p:nvSpPr>
        <p:spPr>
          <a:xfrm>
            <a:off x="4953000" y="1524000"/>
            <a:ext cx="4168252" cy="5262979"/>
          </a:xfrm>
          <a:prstGeom prst="rect">
            <a:avLst/>
          </a:prstGeom>
        </p:spPr>
        <p:txBody>
          <a:bodyPr wrap="square">
            <a:spAutoFit/>
          </a:bodyPr>
          <a:lstStyle/>
          <a:p>
            <a:r>
              <a:rPr lang="en-US" sz="2400" dirty="0">
                <a:solidFill>
                  <a:srgbClr val="0000FF"/>
                </a:solidFill>
              </a:rPr>
              <a:t>The head accounts for 25% of the scale of points in the Beagle Standard, and while it is a hallmark of the breed, the Beagle is by no means a “head breed”.   The head is important and should be carefully studied to understand correct construction.  But, do not judge the Beagle as a “head breed”, recognize a correct head, but place importance to the functional portion of the hound, the body.</a:t>
            </a:r>
          </a:p>
        </p:txBody>
      </p:sp>
    </p:spTree>
    <p:extLst>
      <p:ext uri="{BB962C8B-B14F-4D97-AF65-F5344CB8AC3E}">
        <p14:creationId xmlns:p14="http://schemas.microsoft.com/office/powerpoint/2010/main" val="4202682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3" name="Picture 2"/>
          <p:cNvPicPr>
            <a:picLocks noChangeAspect="1"/>
          </p:cNvPicPr>
          <p:nvPr/>
        </p:nvPicPr>
        <p:blipFill>
          <a:blip r:embed="rId3" cstate="print"/>
          <a:stretch>
            <a:fillRect/>
          </a:stretch>
        </p:blipFill>
        <p:spPr>
          <a:xfrm>
            <a:off x="685800" y="914400"/>
            <a:ext cx="2667000" cy="2633202"/>
          </a:xfrm>
          <a:prstGeom prst="rect">
            <a:avLst/>
          </a:prstGeom>
        </p:spPr>
      </p:pic>
      <p:sp>
        <p:nvSpPr>
          <p:cNvPr id="6" name="Rectangle 5"/>
          <p:cNvSpPr/>
          <p:nvPr/>
        </p:nvSpPr>
        <p:spPr>
          <a:xfrm>
            <a:off x="4038600" y="1676400"/>
            <a:ext cx="5105400" cy="2554545"/>
          </a:xfrm>
          <a:prstGeom prst="rect">
            <a:avLst/>
          </a:prstGeom>
        </p:spPr>
        <p:txBody>
          <a:bodyPr wrap="square">
            <a:spAutoFit/>
          </a:bodyPr>
          <a:lstStyle/>
          <a:p>
            <a:r>
              <a:rPr lang="en-US" sz="2000" dirty="0">
                <a:solidFill>
                  <a:srgbClr val="0000FF"/>
                </a:solidFill>
              </a:rPr>
              <a:t>While the planes of the top skull and muzzle should be parallel, the top skull is not flat, it rounds gently to the occiput. The length of skull from occiput to stop should be approximately equal to the length of muzzle from stop to tip of nose. The stop should be moderate with no indication of ‘</a:t>
            </a:r>
            <a:r>
              <a:rPr lang="en-US" sz="2000" dirty="0" err="1">
                <a:solidFill>
                  <a:srgbClr val="0000FF"/>
                </a:solidFill>
              </a:rPr>
              <a:t>dishiness</a:t>
            </a:r>
            <a:r>
              <a:rPr lang="en-US" sz="2000" dirty="0">
                <a:solidFill>
                  <a:srgbClr val="0000FF"/>
                </a:solidFill>
              </a:rPr>
              <a:t>’ as in a Pointer or Cocker head.</a:t>
            </a:r>
          </a:p>
        </p:txBody>
      </p:sp>
      <p:pic>
        <p:nvPicPr>
          <p:cNvPr id="7" name="Picture 6"/>
          <p:cNvPicPr>
            <a:picLocks noChangeAspect="1"/>
          </p:cNvPicPr>
          <p:nvPr/>
        </p:nvPicPr>
        <p:blipFill>
          <a:blip r:embed="rId4" cstate="print"/>
          <a:stretch>
            <a:fillRect/>
          </a:stretch>
        </p:blipFill>
        <p:spPr>
          <a:xfrm>
            <a:off x="762000" y="3886200"/>
            <a:ext cx="2691660" cy="2819400"/>
          </a:xfrm>
          <a:prstGeom prst="rect">
            <a:avLst/>
          </a:prstGeom>
        </p:spPr>
      </p:pic>
      <p:sp>
        <p:nvSpPr>
          <p:cNvPr id="9" name="Rectangle 8"/>
          <p:cNvSpPr/>
          <p:nvPr/>
        </p:nvSpPr>
        <p:spPr>
          <a:xfrm>
            <a:off x="4114800" y="4495800"/>
            <a:ext cx="4876800" cy="1631216"/>
          </a:xfrm>
          <a:prstGeom prst="rect">
            <a:avLst/>
          </a:prstGeom>
        </p:spPr>
        <p:txBody>
          <a:bodyPr wrap="square">
            <a:spAutoFit/>
          </a:bodyPr>
          <a:lstStyle/>
          <a:p>
            <a:r>
              <a:rPr lang="en-US" sz="2000" dirty="0">
                <a:solidFill>
                  <a:srgbClr val="0000FF"/>
                </a:solidFill>
              </a:rPr>
              <a:t>Although not specifically mentioned in the standard, most breeders agree that the head should be free from wrinkle, as a wrinkled head can create a “worried” and unappealing expression.</a:t>
            </a:r>
          </a:p>
        </p:txBody>
      </p:sp>
    </p:spTree>
    <p:extLst>
      <p:ext uri="{BB962C8B-B14F-4D97-AF65-F5344CB8AC3E}">
        <p14:creationId xmlns:p14="http://schemas.microsoft.com/office/powerpoint/2010/main" val="4082951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Jaws – Level / Bite</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6" name="Picture 5" descr="bite"/>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828800"/>
            <a:ext cx="3632200" cy="391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5" name="Rectangle 4"/>
          <p:cNvSpPr/>
          <p:nvPr/>
        </p:nvSpPr>
        <p:spPr>
          <a:xfrm>
            <a:off x="304800" y="1447800"/>
            <a:ext cx="4953000" cy="4154983"/>
          </a:xfrm>
          <a:prstGeom prst="rect">
            <a:avLst/>
          </a:prstGeom>
        </p:spPr>
        <p:txBody>
          <a:bodyPr wrap="square">
            <a:spAutoFit/>
          </a:bodyPr>
          <a:lstStyle/>
          <a:p>
            <a:r>
              <a:rPr lang="en-US" sz="2400" dirty="0">
                <a:solidFill>
                  <a:srgbClr val="0000FF"/>
                </a:solidFill>
              </a:rPr>
              <a:t>There is no specific mention of the bite in the Beagle Standard, but the English Foxhound Standard calls specifically for teeth which meet squarely, neither overshot nor undershot. The level jaw asked for in the Beagle Standard indicates that a scissors bite is preferred in the Beagle, but a level bite is acceptable. An occasional skewed or missing tooth is not to be penalized.</a:t>
            </a:r>
          </a:p>
        </p:txBody>
      </p:sp>
    </p:spTree>
    <p:extLst>
      <p:ext uri="{BB962C8B-B14F-4D97-AF65-F5344CB8AC3E}">
        <p14:creationId xmlns:p14="http://schemas.microsoft.com/office/powerpoint/2010/main" val="2021919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6" name="Content Placeholder 5"/>
          <p:cNvSpPr>
            <a:spLocks noGrp="1"/>
          </p:cNvSpPr>
          <p:nvPr>
            <p:ph idx="1"/>
          </p:nvPr>
        </p:nvSpPr>
        <p:spPr/>
        <p:txBody>
          <a:bodyPr>
            <a:normAutofit/>
          </a:bodyPr>
          <a:lstStyle/>
          <a:p>
            <a:r>
              <a:rPr lang="en-US" dirty="0" smtClean="0"/>
              <a:t>Middle of the 18</a:t>
            </a:r>
            <a:r>
              <a:rPr lang="en-US" baseline="30000" dirty="0" smtClean="0"/>
              <a:t>th</a:t>
            </a:r>
            <a:r>
              <a:rPr lang="en-US" dirty="0" smtClean="0"/>
              <a:t> century hare hunting with Beagles as an aristocratic sport was supplanted by foxhunting</a:t>
            </a:r>
          </a:p>
          <a:p>
            <a:r>
              <a:rPr lang="en-US" dirty="0" smtClean="0"/>
              <a:t>But hare hunting with Beagles continued to thrive as they became the utilitarian hound of choice for farmers and small landholders</a:t>
            </a:r>
          </a:p>
          <a:p>
            <a:r>
              <a:rPr lang="en-US" dirty="0" smtClean="0"/>
              <a:t>Scent hounds, including Beagles, undoubtedly accompanied early English settlers in America</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 Heads</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5" name="Picture 4" descr="Good bitch head 3"/>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295400"/>
            <a:ext cx="3822700" cy="538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Picture 5" descr="Eyes 2"/>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295400"/>
            <a:ext cx="3554752"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21469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 Heads</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5" name="Picture 4" descr="Eyes 3"/>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99" y="1752600"/>
            <a:ext cx="3952247"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Picture 5" descr="Correct skull"/>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1752600"/>
            <a:ext cx="4495800" cy="381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4260120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 Heads</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5" name="Picture 4" descr="Head Tony"/>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276600"/>
            <a:ext cx="3810000" cy="340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6" descr="Head 5"/>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713298"/>
            <a:ext cx="3937000" cy="301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6" name="Picture 5" descr="Good bitch head 2"/>
          <p:cNvPicPr>
            <a:picLocks noGrp="1"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1295400"/>
            <a:ext cx="2514600" cy="2954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598159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of Points - Body</a:t>
            </a:r>
            <a:endParaRPr lang="en-US" dirty="0"/>
          </a:p>
        </p:txBody>
      </p:sp>
      <p:sp>
        <p:nvSpPr>
          <p:cNvPr id="5" name="Content Placeholder 4"/>
          <p:cNvSpPr>
            <a:spLocks noGrp="1"/>
          </p:cNvSpPr>
          <p:nvPr>
            <p:ph idx="1"/>
          </p:nvPr>
        </p:nvSpPr>
        <p:spPr>
          <a:xfrm>
            <a:off x="457200" y="1447800"/>
            <a:ext cx="3733800" cy="4678363"/>
          </a:xfrm>
        </p:spPr>
        <p:txBody>
          <a:bodyPr/>
          <a:lstStyle/>
          <a:p>
            <a:r>
              <a:rPr lang="en-US" dirty="0" smtClean="0"/>
              <a:t>Neck – 5	</a:t>
            </a:r>
          </a:p>
          <a:p>
            <a:r>
              <a:rPr lang="en-US" dirty="0" smtClean="0"/>
              <a:t>Chest &amp; shoulders- 15</a:t>
            </a:r>
          </a:p>
          <a:p>
            <a:r>
              <a:rPr lang="en-US" dirty="0" smtClean="0"/>
              <a:t>Back, Loin and Ribs- 15</a:t>
            </a:r>
          </a:p>
          <a:p>
            <a:endParaRPr lang="en-US" dirty="0" smtClean="0"/>
          </a:p>
          <a:p>
            <a:r>
              <a:rPr lang="en-US" dirty="0" smtClean="0"/>
              <a:t>Total – 35 points</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6" name="Picture 4" descr="15 inch dog 6"/>
          <p:cNvPicPr>
            <a:picLocks noChangeAspect="1" noChangeArrowheads="1"/>
          </p:cNvPicPr>
          <p:nvPr/>
        </p:nvPicPr>
        <p:blipFill>
          <a:blip r:embed="rId3" cstate="print"/>
          <a:srcRect/>
          <a:stretch>
            <a:fillRect/>
          </a:stretch>
        </p:blipFill>
        <p:spPr>
          <a:xfrm>
            <a:off x="4343400" y="1828800"/>
            <a:ext cx="4455241" cy="3546475"/>
          </a:xfrm>
          <a:prstGeom prst="rect">
            <a:avLst/>
          </a:prstGeom>
          <a:noFill/>
        </p:spPr>
      </p:pic>
    </p:spTree>
    <p:extLst>
      <p:ext uri="{BB962C8B-B14F-4D97-AF65-F5344CB8AC3E}">
        <p14:creationId xmlns:p14="http://schemas.microsoft.com/office/powerpoint/2010/main" val="421661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Neck &amp; Throat</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5" name="Rectangle 4"/>
          <p:cNvSpPr/>
          <p:nvPr/>
        </p:nvSpPr>
        <p:spPr>
          <a:xfrm>
            <a:off x="228600" y="1676400"/>
            <a:ext cx="4648200" cy="4893647"/>
          </a:xfrm>
          <a:prstGeom prst="rect">
            <a:avLst/>
          </a:prstGeom>
        </p:spPr>
        <p:txBody>
          <a:bodyPr wrap="square">
            <a:spAutoFit/>
          </a:bodyPr>
          <a:lstStyle/>
          <a:p>
            <a:r>
              <a:rPr lang="en-US" sz="2400" b="1" i="1" dirty="0" smtClean="0"/>
              <a:t>Neck and Throat (5 pts): Neck rising free and light from the shoulders strong in substance yet not loaded, of medium length. The throat clean and free from folds of skin; a slight wrinkle below the angle of the jaw, however, may be allowable. Defects: A thick, short, cloddy neck carried on a line with the top of the shoulders. Throat showing dewlap and folds of skin to a degree termed “throatiness.”</a:t>
            </a:r>
            <a:r>
              <a:rPr lang="en-US" sz="2400" b="1" dirty="0" smtClean="0"/>
              <a:t/>
            </a:r>
            <a:br>
              <a:rPr lang="en-US" sz="2400" b="1" dirty="0" smtClean="0"/>
            </a:br>
            <a:endParaRPr lang="en-US" sz="2400" dirty="0"/>
          </a:p>
        </p:txBody>
      </p:sp>
      <p:pic>
        <p:nvPicPr>
          <p:cNvPr id="6" name="Picture 4" descr="Neck"/>
          <p:cNvPicPr>
            <a:picLocks noChangeAspect="1" noChangeArrowheads="1"/>
          </p:cNvPicPr>
          <p:nvPr/>
        </p:nvPicPr>
        <p:blipFill>
          <a:blip r:embed="rId3" cstate="print"/>
          <a:srcRect/>
          <a:stretch>
            <a:fillRect/>
          </a:stretch>
        </p:blipFill>
        <p:spPr>
          <a:xfrm>
            <a:off x="5029200" y="1678287"/>
            <a:ext cx="3428999" cy="4573033"/>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Neck &amp; Throat</a:t>
            </a:r>
            <a:endParaRPr lang="en-US" dirty="0"/>
          </a:p>
        </p:txBody>
      </p:sp>
      <p:sp>
        <p:nvSpPr>
          <p:cNvPr id="10" name="Content Placeholder 9"/>
          <p:cNvSpPr>
            <a:spLocks noGrp="1"/>
          </p:cNvSpPr>
          <p:nvPr>
            <p:ph idx="1"/>
          </p:nvPr>
        </p:nvSpPr>
        <p:spPr>
          <a:xfrm>
            <a:off x="457200" y="1600200"/>
            <a:ext cx="3581400" cy="4876800"/>
          </a:xfrm>
        </p:spPr>
        <p:txBody>
          <a:bodyPr/>
          <a:lstStyle/>
          <a:p>
            <a:r>
              <a:rPr lang="en-US" dirty="0" smtClean="0"/>
              <a:t>Correct length</a:t>
            </a:r>
          </a:p>
          <a:p>
            <a:r>
              <a:rPr lang="en-US" dirty="0" smtClean="0"/>
              <a:t>Well arched</a:t>
            </a:r>
          </a:p>
          <a:p>
            <a:r>
              <a:rPr lang="en-US" dirty="0" smtClean="0"/>
              <a:t>Throat clean and free from folds of skin</a:t>
            </a:r>
          </a:p>
          <a:p>
            <a:r>
              <a:rPr lang="en-US" dirty="0" smtClean="0"/>
              <a:t>Slight wrinkle below angle of jaw allowable</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9" name="Picture 4" descr="Correct skull"/>
          <p:cNvPicPr>
            <a:picLocks noChangeAspect="1" noChangeArrowheads="1"/>
          </p:cNvPicPr>
          <p:nvPr/>
        </p:nvPicPr>
        <p:blipFill>
          <a:blip r:embed="rId3" cstate="print"/>
          <a:srcRect/>
          <a:stretch>
            <a:fillRect/>
          </a:stretch>
        </p:blipFill>
        <p:spPr>
          <a:xfrm>
            <a:off x="3962400" y="1219201"/>
            <a:ext cx="3415117" cy="2895600"/>
          </a:xfrm>
          <a:prstGeom prst="rect">
            <a:avLst/>
          </a:prstGeom>
          <a:noFill/>
        </p:spPr>
      </p:pic>
      <p:pic>
        <p:nvPicPr>
          <p:cNvPr id="8" name="Picture 4" descr="13 inch dog 4"/>
          <p:cNvPicPr>
            <a:picLocks noChangeAspect="1" noChangeArrowheads="1"/>
          </p:cNvPicPr>
          <p:nvPr/>
        </p:nvPicPr>
        <p:blipFill>
          <a:blip r:embed="rId4" cstate="print"/>
          <a:srcRect/>
          <a:stretch>
            <a:fillRect/>
          </a:stretch>
        </p:blipFill>
        <p:spPr>
          <a:xfrm>
            <a:off x="5181600" y="3671618"/>
            <a:ext cx="3733800" cy="2972069"/>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smtClean="0"/>
              <a:t>Neck and Throat - Defects	</a:t>
            </a:r>
          </a:p>
        </p:txBody>
      </p:sp>
      <p:sp>
        <p:nvSpPr>
          <p:cNvPr id="97283" name="Rectangle 3"/>
          <p:cNvSpPr>
            <a:spLocks noGrp="1" noChangeArrowheads="1"/>
          </p:cNvSpPr>
          <p:nvPr>
            <p:ph type="body" sz="half" idx="1"/>
          </p:nvPr>
        </p:nvSpPr>
        <p:spPr/>
        <p:txBody>
          <a:bodyPr/>
          <a:lstStyle/>
          <a:p>
            <a:r>
              <a:rPr lang="en-US" sz="2800" dirty="0" smtClean="0"/>
              <a:t>Short, thick, cloddy neck</a:t>
            </a:r>
          </a:p>
          <a:p>
            <a:r>
              <a:rPr lang="en-US" sz="2800" dirty="0" smtClean="0"/>
              <a:t>Carried on a line with the top of the shoulders </a:t>
            </a:r>
          </a:p>
          <a:p>
            <a:r>
              <a:rPr lang="en-US" sz="2800" dirty="0" smtClean="0"/>
              <a:t>Dewlap and folds of skin to a degree termed “throatiness”</a:t>
            </a:r>
          </a:p>
        </p:txBody>
      </p:sp>
      <p:pic>
        <p:nvPicPr>
          <p:cNvPr id="97284" name="Picture 4" descr="short thick neck"/>
          <p:cNvPicPr>
            <a:picLocks noGrp="1" noChangeAspect="1" noChangeArrowheads="1"/>
          </p:cNvPicPr>
          <p:nvPr>
            <p:ph sz="half" idx="2"/>
          </p:nvPr>
        </p:nvPicPr>
        <p:blipFill>
          <a:blip r:embed="rId2" cstate="print"/>
          <a:srcRect/>
          <a:stretch>
            <a:fillRect/>
          </a:stretch>
        </p:blipFill>
        <p:spPr>
          <a:xfrm>
            <a:off x="5116513" y="1600200"/>
            <a:ext cx="3101975" cy="4525963"/>
          </a:xfrm>
          <a:noFill/>
        </p:spPr>
      </p:pic>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smtClean="0"/>
              <a:t>Shoulders &amp; Chest</a:t>
            </a:r>
          </a:p>
        </p:txBody>
      </p:sp>
      <p:pic>
        <p:nvPicPr>
          <p:cNvPr id="98308" name="Picture 4" descr="Front 5"/>
          <p:cNvPicPr>
            <a:picLocks noGrp="1" noChangeAspect="1" noChangeArrowheads="1"/>
          </p:cNvPicPr>
          <p:nvPr>
            <p:ph sz="half" idx="2"/>
          </p:nvPr>
        </p:nvPicPr>
        <p:blipFill>
          <a:blip r:embed="rId3" cstate="print"/>
          <a:srcRect/>
          <a:stretch>
            <a:fillRect/>
          </a:stretch>
        </p:blipFill>
        <p:spPr>
          <a:xfrm>
            <a:off x="4876800" y="1428021"/>
            <a:ext cx="3822700" cy="5201379"/>
          </a:xfrm>
          <a:noFill/>
        </p:spPr>
      </p:pic>
      <p:sp>
        <p:nvSpPr>
          <p:cNvPr id="5" name="Text Placeholder 4"/>
          <p:cNvSpPr>
            <a:spLocks noGrp="1"/>
          </p:cNvSpPr>
          <p:nvPr>
            <p:ph type="body" sz="half" idx="1"/>
          </p:nvPr>
        </p:nvSpPr>
        <p:spPr>
          <a:xfrm>
            <a:off x="304800" y="1371600"/>
            <a:ext cx="4343400" cy="4525963"/>
          </a:xfrm>
        </p:spPr>
        <p:txBody>
          <a:bodyPr>
            <a:noAutofit/>
          </a:bodyPr>
          <a:lstStyle/>
          <a:p>
            <a:r>
              <a:rPr lang="en-US" sz="2400" b="1" i="1" dirty="0" smtClean="0"/>
              <a:t>Shoulders and Chest (15 pts): Shoulders sloping–clean, muscular, not heavy or loaded–conveying the idea of freedom of action with activity and strength. Chest deep and broad, but not broad enough to interfere with the free play of the shoulders. Defects: Straight, upright shoulders. Chest disproportionately wide or with lack of depth.</a:t>
            </a:r>
            <a:r>
              <a:rPr lang="en-US" sz="2400" b="1" dirty="0" smtClean="0"/>
              <a:t/>
            </a:r>
            <a:br>
              <a:rPr lang="en-US" sz="2400" b="1" dirty="0" smtClean="0"/>
            </a:br>
            <a:endParaRPr lang="en-US" sz="2400" dirty="0"/>
          </a:p>
        </p:txBody>
      </p:sp>
      <p:pic>
        <p:nvPicPr>
          <p:cNvPr id="6" name="Picture 5"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Shoulders</a:t>
            </a:r>
          </a:p>
        </p:txBody>
      </p:sp>
      <p:sp>
        <p:nvSpPr>
          <p:cNvPr id="99331" name="Rectangle 3"/>
          <p:cNvSpPr>
            <a:spLocks noGrp="1" noChangeArrowheads="1"/>
          </p:cNvSpPr>
          <p:nvPr>
            <p:ph type="body" sz="half" idx="1"/>
          </p:nvPr>
        </p:nvSpPr>
        <p:spPr/>
        <p:txBody>
          <a:bodyPr/>
          <a:lstStyle/>
          <a:p>
            <a:r>
              <a:rPr lang="en-US" sz="2800" smtClean="0"/>
              <a:t>A line dropped from the tip of the scapula to the ground will fall through the front legs in a correct shoulder assembly.</a:t>
            </a:r>
          </a:p>
        </p:txBody>
      </p:sp>
      <p:pic>
        <p:nvPicPr>
          <p:cNvPr id="99332" name="Picture 4" descr="front 3"/>
          <p:cNvPicPr>
            <a:picLocks noGrp="1" noChangeAspect="1" noChangeArrowheads="1"/>
          </p:cNvPicPr>
          <p:nvPr>
            <p:ph sz="half" idx="2"/>
          </p:nvPr>
        </p:nvPicPr>
        <p:blipFill>
          <a:blip r:embed="rId3" cstate="print"/>
          <a:srcRect/>
          <a:stretch>
            <a:fillRect/>
          </a:stretch>
        </p:blipFill>
        <p:spPr>
          <a:xfrm>
            <a:off x="5141913" y="1600200"/>
            <a:ext cx="3051175" cy="4525963"/>
          </a:xfrm>
          <a:noFill/>
          <a:ln w="38100">
            <a:solidFill>
              <a:srgbClr val="000000"/>
            </a:solidFill>
          </a:ln>
        </p:spPr>
      </p:pic>
      <p:sp>
        <p:nvSpPr>
          <p:cNvPr id="99333" name="Line 5"/>
          <p:cNvSpPr>
            <a:spLocks noChangeShapeType="1"/>
          </p:cNvSpPr>
          <p:nvPr/>
        </p:nvSpPr>
        <p:spPr bwMode="auto">
          <a:xfrm flipV="1">
            <a:off x="6629400" y="3048000"/>
            <a:ext cx="685800" cy="762000"/>
          </a:xfrm>
          <a:prstGeom prst="line">
            <a:avLst/>
          </a:prstGeom>
          <a:noFill/>
          <a:ln w="38100">
            <a:solidFill>
              <a:schemeClr val="tx1"/>
            </a:solidFill>
            <a:prstDash val="dash"/>
            <a:round/>
            <a:headEnd/>
            <a:tailEnd/>
          </a:ln>
        </p:spPr>
        <p:txBody>
          <a:bodyPr/>
          <a:lstStyle/>
          <a:p>
            <a:endParaRPr lang="en-US"/>
          </a:p>
        </p:txBody>
      </p:sp>
      <p:sp>
        <p:nvSpPr>
          <p:cNvPr id="99334" name="Line 6"/>
          <p:cNvSpPr>
            <a:spLocks noChangeShapeType="1"/>
          </p:cNvSpPr>
          <p:nvPr/>
        </p:nvSpPr>
        <p:spPr bwMode="auto">
          <a:xfrm>
            <a:off x="6629400" y="3810000"/>
            <a:ext cx="838200" cy="609600"/>
          </a:xfrm>
          <a:prstGeom prst="line">
            <a:avLst/>
          </a:prstGeom>
          <a:noFill/>
          <a:ln w="38100">
            <a:solidFill>
              <a:schemeClr val="tx1"/>
            </a:solidFill>
            <a:prstDash val="dash"/>
            <a:round/>
            <a:headEnd/>
            <a:tailEnd/>
          </a:ln>
        </p:spPr>
        <p:txBody>
          <a:bodyPr/>
          <a:lstStyle/>
          <a:p>
            <a:endParaRPr lang="en-US"/>
          </a:p>
        </p:txBody>
      </p:sp>
      <p:sp>
        <p:nvSpPr>
          <p:cNvPr id="99335" name="Line 7"/>
          <p:cNvSpPr>
            <a:spLocks noChangeShapeType="1"/>
          </p:cNvSpPr>
          <p:nvPr/>
        </p:nvSpPr>
        <p:spPr bwMode="auto">
          <a:xfrm>
            <a:off x="7315200" y="3124200"/>
            <a:ext cx="0" cy="2590800"/>
          </a:xfrm>
          <a:prstGeom prst="line">
            <a:avLst/>
          </a:prstGeom>
          <a:noFill/>
          <a:ln w="38100">
            <a:solidFill>
              <a:schemeClr val="tx1"/>
            </a:solidFill>
            <a:round/>
            <a:headEnd/>
            <a:tailEnd/>
          </a:ln>
        </p:spPr>
        <p:txBody>
          <a:bodyPr/>
          <a:lstStyle/>
          <a:p>
            <a:endParaRPr lang="en-US"/>
          </a:p>
        </p:txBody>
      </p:sp>
      <p:pic>
        <p:nvPicPr>
          <p:cNvPr id="8" name="Picture 7"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mtClean="0"/>
              <a:t>Shoulders</a:t>
            </a:r>
          </a:p>
        </p:txBody>
      </p:sp>
      <p:pic>
        <p:nvPicPr>
          <p:cNvPr id="100355" name="Picture 3" descr="15 inch bitch 009"/>
          <p:cNvPicPr>
            <a:picLocks noGrp="1" noChangeAspect="1" noChangeArrowheads="1"/>
          </p:cNvPicPr>
          <p:nvPr>
            <p:ph idx="1"/>
          </p:nvPr>
        </p:nvPicPr>
        <p:blipFill>
          <a:blip r:embed="rId3" cstate="print"/>
          <a:srcRect/>
          <a:stretch>
            <a:fillRect/>
          </a:stretch>
        </p:blipFill>
        <p:spPr>
          <a:xfrm>
            <a:off x="2362200" y="2133600"/>
            <a:ext cx="4731272" cy="3275013"/>
          </a:xfrm>
          <a:noFill/>
          <a:ln>
            <a:solidFill>
              <a:schemeClr val="tx1"/>
            </a:solidFill>
          </a:ln>
        </p:spPr>
      </p:pic>
      <p:sp>
        <p:nvSpPr>
          <p:cNvPr id="100356" name="Line 4"/>
          <p:cNvSpPr>
            <a:spLocks noChangeShapeType="1"/>
          </p:cNvSpPr>
          <p:nvPr/>
        </p:nvSpPr>
        <p:spPr bwMode="auto">
          <a:xfrm flipH="1" flipV="1">
            <a:off x="3429000" y="4114800"/>
            <a:ext cx="685800" cy="609600"/>
          </a:xfrm>
          <a:prstGeom prst="line">
            <a:avLst/>
          </a:prstGeom>
          <a:noFill/>
          <a:ln w="57150">
            <a:solidFill>
              <a:schemeClr val="tx1"/>
            </a:solidFill>
            <a:round/>
            <a:headEnd/>
            <a:tailEnd/>
          </a:ln>
        </p:spPr>
        <p:txBody>
          <a:bodyPr/>
          <a:lstStyle/>
          <a:p>
            <a:endParaRPr lang="en-US"/>
          </a:p>
        </p:txBody>
      </p:sp>
      <p:sp>
        <p:nvSpPr>
          <p:cNvPr id="100357" name="Line 5"/>
          <p:cNvSpPr>
            <a:spLocks noChangeShapeType="1"/>
          </p:cNvSpPr>
          <p:nvPr/>
        </p:nvSpPr>
        <p:spPr bwMode="auto">
          <a:xfrm flipV="1">
            <a:off x="3429000" y="3276600"/>
            <a:ext cx="685800" cy="838200"/>
          </a:xfrm>
          <a:prstGeom prst="line">
            <a:avLst/>
          </a:prstGeom>
          <a:noFill/>
          <a:ln w="57150">
            <a:solidFill>
              <a:schemeClr val="tx1"/>
            </a:solidFill>
            <a:round/>
            <a:headEnd/>
            <a:tailEnd/>
          </a:ln>
        </p:spPr>
        <p:txBody>
          <a:bodyPr/>
          <a:lstStyle/>
          <a:p>
            <a:endParaRPr lang="en-US"/>
          </a:p>
        </p:txBody>
      </p:sp>
      <p:pic>
        <p:nvPicPr>
          <p:cNvPr id="6" name="Picture 5"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6" name="Content Placeholder 5"/>
          <p:cNvSpPr>
            <a:spLocks noGrp="1"/>
          </p:cNvSpPr>
          <p:nvPr>
            <p:ph idx="1"/>
          </p:nvPr>
        </p:nvSpPr>
        <p:spPr>
          <a:xfrm>
            <a:off x="0" y="1219200"/>
            <a:ext cx="4343400" cy="5410200"/>
          </a:xfrm>
        </p:spPr>
        <p:txBody>
          <a:bodyPr>
            <a:normAutofit fontScale="77500" lnSpcReduction="20000"/>
          </a:bodyPr>
          <a:lstStyle/>
          <a:p>
            <a:r>
              <a:rPr lang="en-US" dirty="0" smtClean="0"/>
              <a:t>AKC established in 1884</a:t>
            </a:r>
          </a:p>
          <a:p>
            <a:r>
              <a:rPr lang="en-US" dirty="0" smtClean="0"/>
              <a:t>First American standard written in 1887 by Gen </a:t>
            </a:r>
            <a:r>
              <a:rPr lang="en-US" dirty="0" err="1" smtClean="0"/>
              <a:t>Rowett</a:t>
            </a:r>
            <a:r>
              <a:rPr lang="en-US" dirty="0" smtClean="0"/>
              <a:t> who had imported some of the first registered Beagles – today’s standard was written in 1957 making it one of the oldest standards still in use</a:t>
            </a:r>
          </a:p>
          <a:p>
            <a:r>
              <a:rPr lang="en-US" dirty="0" smtClean="0"/>
              <a:t>The National Beagle Club of America established in 1890</a:t>
            </a:r>
          </a:p>
          <a:p>
            <a:r>
              <a:rPr lang="en-US" dirty="0" smtClean="0"/>
              <a:t>1916 – The Institute Corporation formed &amp; purchased the 400 acre Institute Farm in </a:t>
            </a:r>
            <a:r>
              <a:rPr lang="en-US" dirty="0" err="1" smtClean="0"/>
              <a:t>Aldie</a:t>
            </a:r>
            <a:r>
              <a:rPr lang="en-US" dirty="0" smtClean="0"/>
              <a:t>, VA as the home for NBC activities</a:t>
            </a:r>
            <a:endParaRPr lang="en-US" dirty="0"/>
          </a:p>
          <a:p>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3" name="Picture 2" descr="aldie_watercolo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537940"/>
            <a:ext cx="4100358" cy="531957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Chest</a:t>
            </a:r>
          </a:p>
        </p:txBody>
      </p:sp>
      <p:pic>
        <p:nvPicPr>
          <p:cNvPr id="101379" name="Picture 4" descr="Chest"/>
          <p:cNvPicPr>
            <a:picLocks noGrp="1" noChangeAspect="1" noChangeArrowheads="1"/>
          </p:cNvPicPr>
          <p:nvPr>
            <p:ph sz="half" idx="1"/>
          </p:nvPr>
        </p:nvPicPr>
        <p:blipFill>
          <a:blip r:embed="rId3" cstate="print"/>
          <a:srcRect/>
          <a:stretch>
            <a:fillRect/>
          </a:stretch>
        </p:blipFill>
        <p:spPr>
          <a:xfrm>
            <a:off x="533400" y="1371600"/>
            <a:ext cx="2946400" cy="2336800"/>
          </a:xfrm>
          <a:noFill/>
        </p:spPr>
      </p:pic>
      <p:sp>
        <p:nvSpPr>
          <p:cNvPr id="101380" name="Rectangle 3"/>
          <p:cNvSpPr>
            <a:spLocks noGrp="1" noChangeArrowheads="1"/>
          </p:cNvSpPr>
          <p:nvPr>
            <p:ph type="body" sz="half" idx="2"/>
          </p:nvPr>
        </p:nvSpPr>
        <p:spPr/>
        <p:txBody>
          <a:bodyPr/>
          <a:lstStyle/>
          <a:p>
            <a:r>
              <a:rPr lang="en-US" sz="2800" dirty="0" smtClean="0"/>
              <a:t>Chest deep and broad but not broad enough to interfere with the free play of the shoulders. </a:t>
            </a:r>
          </a:p>
        </p:txBody>
      </p:sp>
      <p:pic>
        <p:nvPicPr>
          <p:cNvPr id="5" name="Picture 4" descr="15 inch bitch"/>
          <p:cNvPicPr>
            <a:picLocks noChangeAspect="1" noChangeArrowheads="1"/>
          </p:cNvPicPr>
          <p:nvPr/>
        </p:nvPicPr>
        <p:blipFill>
          <a:blip r:embed="rId4" cstate="print"/>
          <a:srcRect/>
          <a:stretch>
            <a:fillRect/>
          </a:stretch>
        </p:blipFill>
        <p:spPr>
          <a:xfrm>
            <a:off x="533400" y="3810000"/>
            <a:ext cx="3874471" cy="2895600"/>
          </a:xfrm>
          <a:prstGeom prst="rect">
            <a:avLst/>
          </a:prstGeom>
          <a:noFill/>
        </p:spPr>
      </p:pic>
      <p:pic>
        <p:nvPicPr>
          <p:cNvPr id="6" name="Picture 4" descr="15 inch dog"/>
          <p:cNvPicPr>
            <a:picLocks noChangeAspect="1" noChangeArrowheads="1"/>
          </p:cNvPicPr>
          <p:nvPr/>
        </p:nvPicPr>
        <p:blipFill>
          <a:blip r:embed="rId5" cstate="print"/>
          <a:srcRect/>
          <a:stretch>
            <a:fillRect/>
          </a:stretch>
        </p:blipFill>
        <p:spPr>
          <a:xfrm>
            <a:off x="4495800" y="4191000"/>
            <a:ext cx="2597150" cy="2199781"/>
          </a:xfrm>
          <a:prstGeom prst="rect">
            <a:avLst/>
          </a:prstGeom>
          <a:noFill/>
        </p:spPr>
      </p:pic>
      <p:pic>
        <p:nvPicPr>
          <p:cNvPr id="7" name="Picture 4" descr="Front 6"/>
          <p:cNvPicPr>
            <a:picLocks noChangeAspect="1" noChangeArrowheads="1"/>
          </p:cNvPicPr>
          <p:nvPr/>
        </p:nvPicPr>
        <p:blipFill>
          <a:blip r:embed="rId6" cstate="print"/>
          <a:srcRect/>
          <a:stretch>
            <a:fillRect/>
          </a:stretch>
        </p:blipFill>
        <p:spPr>
          <a:xfrm>
            <a:off x="7239000" y="4038600"/>
            <a:ext cx="1676400" cy="2474913"/>
          </a:xfrm>
          <a:prstGeom prst="rect">
            <a:avLst/>
          </a:prstGeom>
          <a:noFill/>
        </p:spPr>
      </p:pic>
      <p:pic>
        <p:nvPicPr>
          <p:cNvPr id="8" name="Picture 7" descr="NBC-Logo-green_gold.jpg"/>
          <p:cNvPicPr>
            <a:picLocks noChangeAspect="1"/>
          </p:cNvPicPr>
          <p:nvPr/>
        </p:nvPicPr>
        <p:blipFill>
          <a:blip r:embed="rId7" cstate="print"/>
          <a:stretch>
            <a:fillRect/>
          </a:stretch>
        </p:blipFill>
        <p:spPr>
          <a:xfrm>
            <a:off x="7772400" y="152400"/>
            <a:ext cx="1162050" cy="116205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dirty="0" smtClean="0"/>
              <a:t>Chest &amp; Shoulders 	</a:t>
            </a:r>
          </a:p>
        </p:txBody>
      </p:sp>
      <p:sp>
        <p:nvSpPr>
          <p:cNvPr id="106499" name="Rectangle 3"/>
          <p:cNvSpPr>
            <a:spLocks noGrp="1" noChangeArrowheads="1"/>
          </p:cNvSpPr>
          <p:nvPr>
            <p:ph type="body" sz="half" idx="1"/>
          </p:nvPr>
        </p:nvSpPr>
        <p:spPr>
          <a:xfrm>
            <a:off x="457200" y="1600200"/>
            <a:ext cx="4419600" cy="2133600"/>
          </a:xfrm>
        </p:spPr>
        <p:txBody>
          <a:bodyPr/>
          <a:lstStyle/>
          <a:p>
            <a:r>
              <a:rPr lang="en-US" sz="3600" dirty="0" smtClean="0"/>
              <a:t>Clean shoulders 	</a:t>
            </a:r>
          </a:p>
          <a:p>
            <a:r>
              <a:rPr lang="en-US" sz="3600" dirty="0" smtClean="0"/>
              <a:t>Proper amount of front fill </a:t>
            </a:r>
          </a:p>
        </p:txBody>
      </p:sp>
      <p:pic>
        <p:nvPicPr>
          <p:cNvPr id="106500" name="Picture 4" descr="front6"/>
          <p:cNvPicPr>
            <a:picLocks noGrp="1" noChangeAspect="1" noChangeArrowheads="1"/>
          </p:cNvPicPr>
          <p:nvPr>
            <p:ph sz="half" idx="2"/>
          </p:nvPr>
        </p:nvPicPr>
        <p:blipFill>
          <a:blip r:embed="rId3" cstate="print"/>
          <a:srcRect/>
          <a:stretch>
            <a:fillRect/>
          </a:stretch>
        </p:blipFill>
        <p:spPr>
          <a:xfrm>
            <a:off x="6324600" y="2667000"/>
            <a:ext cx="2590800" cy="3784994"/>
          </a:xfrm>
          <a:noFill/>
        </p:spPr>
      </p:pic>
      <p:pic>
        <p:nvPicPr>
          <p:cNvPr id="5" name="Picture 4" descr="Front"/>
          <p:cNvPicPr>
            <a:picLocks noChangeAspect="1" noChangeArrowheads="1"/>
          </p:cNvPicPr>
          <p:nvPr/>
        </p:nvPicPr>
        <p:blipFill>
          <a:blip r:embed="rId4" cstate="print"/>
          <a:srcRect/>
          <a:stretch>
            <a:fillRect/>
          </a:stretch>
        </p:blipFill>
        <p:spPr>
          <a:xfrm>
            <a:off x="3657600" y="2969741"/>
            <a:ext cx="2362200" cy="3511378"/>
          </a:xfrm>
          <a:prstGeom prst="rect">
            <a:avLst/>
          </a:prstGeom>
          <a:noFill/>
        </p:spPr>
      </p:pic>
      <p:pic>
        <p:nvPicPr>
          <p:cNvPr id="6" name="Picture 3" descr="Front assembly 1"/>
          <p:cNvPicPr>
            <a:picLocks noChangeAspect="1" noChangeArrowheads="1"/>
          </p:cNvPicPr>
          <p:nvPr/>
        </p:nvPicPr>
        <p:blipFill>
          <a:blip r:embed="rId5" cstate="print"/>
          <a:srcRect/>
          <a:stretch>
            <a:fillRect/>
          </a:stretch>
        </p:blipFill>
        <p:spPr>
          <a:xfrm>
            <a:off x="457200" y="3505200"/>
            <a:ext cx="2649461" cy="2973454"/>
          </a:xfrm>
          <a:prstGeom prst="rect">
            <a:avLst/>
          </a:prstGeom>
          <a:noFill/>
        </p:spPr>
      </p:pic>
      <p:pic>
        <p:nvPicPr>
          <p:cNvPr id="7" name="Picture 6" descr="NBC-Logo-green_gold.jpg"/>
          <p:cNvPicPr>
            <a:picLocks noChangeAspect="1"/>
          </p:cNvPicPr>
          <p:nvPr/>
        </p:nvPicPr>
        <p:blipFill>
          <a:blip r:embed="rId6" cstate="print"/>
          <a:stretch>
            <a:fillRect/>
          </a:stretch>
        </p:blipFill>
        <p:spPr>
          <a:xfrm>
            <a:off x="7772400" y="152400"/>
            <a:ext cx="1162050" cy="116205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Deep chest"/>
          <p:cNvPicPr>
            <a:picLocks noChangeAspect="1" noChangeArrowheads="1"/>
          </p:cNvPicPr>
          <p:nvPr/>
        </p:nvPicPr>
        <p:blipFill>
          <a:blip r:embed="rId3" cstate="print"/>
          <a:srcRect/>
          <a:stretch>
            <a:fillRect/>
          </a:stretch>
        </p:blipFill>
        <p:spPr>
          <a:xfrm>
            <a:off x="3886200" y="4454791"/>
            <a:ext cx="2803525" cy="2403209"/>
          </a:xfrm>
          <a:prstGeom prst="rect">
            <a:avLst/>
          </a:prstGeom>
          <a:noFill/>
        </p:spPr>
      </p:pic>
      <p:pic>
        <p:nvPicPr>
          <p:cNvPr id="4" name="Picture 4" descr="Straight front angle 001"/>
          <p:cNvPicPr>
            <a:picLocks noChangeAspect="1" noChangeArrowheads="1"/>
          </p:cNvPicPr>
          <p:nvPr/>
        </p:nvPicPr>
        <p:blipFill>
          <a:blip r:embed="rId4" cstate="print"/>
          <a:srcRect/>
          <a:stretch>
            <a:fillRect/>
          </a:stretch>
        </p:blipFill>
        <p:spPr>
          <a:xfrm>
            <a:off x="6324600" y="1295400"/>
            <a:ext cx="2501900" cy="3583247"/>
          </a:xfrm>
          <a:prstGeom prst="rect">
            <a:avLst/>
          </a:prstGeom>
          <a:noFill/>
        </p:spPr>
      </p:pic>
      <p:sp>
        <p:nvSpPr>
          <p:cNvPr id="109570" name="Rectangle 2"/>
          <p:cNvSpPr>
            <a:spLocks noGrp="1" noChangeArrowheads="1"/>
          </p:cNvSpPr>
          <p:nvPr>
            <p:ph type="title"/>
          </p:nvPr>
        </p:nvSpPr>
        <p:spPr>
          <a:xfrm>
            <a:off x="9688" y="228600"/>
            <a:ext cx="8229600" cy="1143000"/>
          </a:xfrm>
        </p:spPr>
        <p:txBody>
          <a:bodyPr>
            <a:normAutofit/>
          </a:bodyPr>
          <a:lstStyle/>
          <a:p>
            <a:r>
              <a:rPr lang="en-US" sz="3600" dirty="0" smtClean="0"/>
              <a:t>Incorrect Fronts/Shoulders/Chests</a:t>
            </a:r>
          </a:p>
        </p:txBody>
      </p:sp>
      <p:pic>
        <p:nvPicPr>
          <p:cNvPr id="109571" name="Picture 3" descr="Front 8"/>
          <p:cNvPicPr>
            <a:picLocks noGrp="1" noChangeAspect="1" noChangeArrowheads="1"/>
          </p:cNvPicPr>
          <p:nvPr>
            <p:ph idx="1"/>
          </p:nvPr>
        </p:nvPicPr>
        <p:blipFill>
          <a:blip r:embed="rId5" cstate="print"/>
          <a:srcRect/>
          <a:stretch>
            <a:fillRect/>
          </a:stretch>
        </p:blipFill>
        <p:spPr>
          <a:xfrm>
            <a:off x="533400" y="1295401"/>
            <a:ext cx="3657600" cy="2919322"/>
          </a:xfrm>
          <a:noFill/>
        </p:spPr>
      </p:pic>
      <p:pic>
        <p:nvPicPr>
          <p:cNvPr id="5" name="Picture 4" descr="high on leg"/>
          <p:cNvPicPr>
            <a:picLocks noChangeAspect="1" noChangeArrowheads="1"/>
          </p:cNvPicPr>
          <p:nvPr/>
        </p:nvPicPr>
        <p:blipFill>
          <a:blip r:embed="rId6" cstate="print"/>
          <a:srcRect/>
          <a:stretch>
            <a:fillRect/>
          </a:stretch>
        </p:blipFill>
        <p:spPr>
          <a:xfrm>
            <a:off x="533400" y="4352443"/>
            <a:ext cx="2971800" cy="2505557"/>
          </a:xfrm>
          <a:prstGeom prst="rect">
            <a:avLst/>
          </a:prstGeom>
          <a:noFill/>
        </p:spPr>
      </p:pic>
      <p:pic>
        <p:nvPicPr>
          <p:cNvPr id="7" name="Picture 4" descr="jimmy3-st-juni07"/>
          <p:cNvPicPr>
            <a:picLocks noChangeAspect="1" noChangeArrowheads="1"/>
          </p:cNvPicPr>
          <p:nvPr/>
        </p:nvPicPr>
        <p:blipFill>
          <a:blip r:embed="rId7" cstate="print"/>
          <a:srcRect/>
          <a:stretch>
            <a:fillRect/>
          </a:stretch>
        </p:blipFill>
        <p:spPr>
          <a:xfrm>
            <a:off x="7086600" y="5176837"/>
            <a:ext cx="2057400" cy="1681163"/>
          </a:xfrm>
          <a:prstGeom prst="rect">
            <a:avLst/>
          </a:prstGeom>
          <a:noFill/>
        </p:spPr>
      </p:pic>
      <p:pic>
        <p:nvPicPr>
          <p:cNvPr id="8" name="Picture 7" descr="NBC-Logo-green_gold.jpg"/>
          <p:cNvPicPr>
            <a:picLocks noChangeAspect="1"/>
          </p:cNvPicPr>
          <p:nvPr/>
        </p:nvPicPr>
        <p:blipFill>
          <a:blip r:embed="rId8" cstate="print"/>
          <a:stretch>
            <a:fillRect/>
          </a:stretch>
        </p:blipFill>
        <p:spPr>
          <a:xfrm>
            <a:off x="7772400" y="152400"/>
            <a:ext cx="1162050" cy="116205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smtClean="0"/>
              <a:t>Back, Loin &amp; Ribs</a:t>
            </a:r>
          </a:p>
        </p:txBody>
      </p:sp>
      <p:sp>
        <p:nvSpPr>
          <p:cNvPr id="5" name="Text Placeholder 4"/>
          <p:cNvSpPr>
            <a:spLocks noGrp="1"/>
          </p:cNvSpPr>
          <p:nvPr>
            <p:ph type="body" sz="half" idx="1"/>
          </p:nvPr>
        </p:nvSpPr>
        <p:spPr>
          <a:xfrm>
            <a:off x="304800" y="1371600"/>
            <a:ext cx="4419600" cy="5105400"/>
          </a:xfrm>
        </p:spPr>
        <p:txBody>
          <a:bodyPr>
            <a:noAutofit/>
          </a:bodyPr>
          <a:lstStyle/>
          <a:p>
            <a:r>
              <a:rPr lang="en-US" sz="2800" b="1" i="1" dirty="0" smtClean="0"/>
              <a:t>Back, Loin &amp; Ribs (15 pts): </a:t>
            </a:r>
            <a:r>
              <a:rPr lang="en-US" sz="2800" b="1" dirty="0" smtClean="0"/>
              <a:t>Back short, muscular and strong. Loin broad and slightly arched, and the ribs well sprung, giving abundance of lung room. </a:t>
            </a:r>
            <a:r>
              <a:rPr lang="en-US" sz="2800" b="1" i="1" dirty="0" smtClean="0"/>
              <a:t>Defects</a:t>
            </a:r>
            <a:r>
              <a:rPr lang="en-US" sz="2800" b="1" dirty="0" smtClean="0"/>
              <a:t>--Very long or swayed or </a:t>
            </a:r>
            <a:r>
              <a:rPr lang="en-US" sz="2800" b="1" dirty="0" err="1" smtClean="0"/>
              <a:t>roached</a:t>
            </a:r>
            <a:r>
              <a:rPr lang="en-US" sz="2800" b="1" dirty="0" smtClean="0"/>
              <a:t> back. Flat, narrow loin. Flat ribs. </a:t>
            </a:r>
          </a:p>
          <a:p>
            <a:endParaRPr lang="en-US" sz="2400" dirty="0"/>
          </a:p>
        </p:txBody>
      </p:sp>
      <p:pic>
        <p:nvPicPr>
          <p:cNvPr id="7" name="Picture 4" descr="13 inch bitch 5"/>
          <p:cNvPicPr>
            <a:picLocks noGrp="1" noChangeAspect="1" noChangeArrowheads="1"/>
          </p:cNvPicPr>
          <p:nvPr>
            <p:ph sz="half" idx="2"/>
          </p:nvPr>
        </p:nvPicPr>
        <p:blipFill>
          <a:blip r:embed="rId3" cstate="print"/>
          <a:srcRect/>
          <a:stretch>
            <a:fillRect/>
          </a:stretch>
        </p:blipFill>
        <p:spPr>
          <a:xfrm>
            <a:off x="4648200" y="1524000"/>
            <a:ext cx="4441286" cy="3505200"/>
          </a:xfrm>
          <a:noFill/>
        </p:spPr>
      </p:pic>
      <p:pic>
        <p:nvPicPr>
          <p:cNvPr id="8" name="Picture 7"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dirty="0" smtClean="0"/>
              <a:t>Ribs</a:t>
            </a:r>
          </a:p>
        </p:txBody>
      </p:sp>
      <p:sp>
        <p:nvSpPr>
          <p:cNvPr id="121859" name="Rectangle 3"/>
          <p:cNvSpPr>
            <a:spLocks noGrp="1" noChangeArrowheads="1"/>
          </p:cNvSpPr>
          <p:nvPr>
            <p:ph type="body" sz="half" idx="4294967295"/>
          </p:nvPr>
        </p:nvSpPr>
        <p:spPr>
          <a:xfrm>
            <a:off x="0" y="1600200"/>
            <a:ext cx="4038600" cy="4525963"/>
          </a:xfrm>
        </p:spPr>
        <p:txBody>
          <a:bodyPr/>
          <a:lstStyle/>
          <a:p>
            <a:pPr eaLnBrk="1" hangingPunct="1"/>
            <a:endParaRPr lang="en-US" sz="2800" dirty="0" smtClean="0"/>
          </a:p>
          <a:p>
            <a:pPr eaLnBrk="1" hangingPunct="1"/>
            <a:r>
              <a:rPr lang="en-US" sz="2800" dirty="0" smtClean="0"/>
              <a:t>Well sprung, giving abundance of lung room</a:t>
            </a:r>
            <a:endParaRPr lang="en-US" sz="1600" dirty="0" smtClean="0"/>
          </a:p>
          <a:p>
            <a:pPr eaLnBrk="1" hangingPunct="1"/>
            <a:r>
              <a:rPr lang="en-US" sz="2800" dirty="0" smtClean="0"/>
              <a:t>Well ribbed back</a:t>
            </a:r>
          </a:p>
          <a:p>
            <a:pPr eaLnBrk="1" hangingPunct="1"/>
            <a:endParaRPr lang="en-US" sz="2800" dirty="0" smtClean="0"/>
          </a:p>
        </p:txBody>
      </p:sp>
      <p:sp>
        <p:nvSpPr>
          <p:cNvPr id="2" name="Content Placeholder 1"/>
          <p:cNvSpPr>
            <a:spLocks noGrp="1"/>
          </p:cNvSpPr>
          <p:nvPr>
            <p:ph sz="half" idx="4294967295"/>
          </p:nvPr>
        </p:nvSpPr>
        <p:spPr>
          <a:xfrm>
            <a:off x="5105400" y="1600200"/>
            <a:ext cx="4038600" cy="4525963"/>
          </a:xfrm>
        </p:spPr>
        <p:txBody>
          <a:bodyPr/>
          <a:lstStyle/>
          <a:p>
            <a:r>
              <a:rPr lang="en-US" dirty="0" smtClean="0"/>
              <a:t> </a:t>
            </a:r>
          </a:p>
          <a:p>
            <a:endParaRPr lang="en-US" dirty="0"/>
          </a:p>
        </p:txBody>
      </p:sp>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pic>
        <p:nvPicPr>
          <p:cNvPr id="6" name="Picture 2" descr="http://nbcjudgeseducation.files.wordpress.com/2012/08/viz_skeleton.jpg"/>
          <p:cNvPicPr>
            <a:picLocks noChangeAspect="1" noChangeArrowheads="1"/>
          </p:cNvPicPr>
          <p:nvPr/>
        </p:nvPicPr>
        <p:blipFill>
          <a:blip r:embed="rId4" cstate="print"/>
          <a:srcRect/>
          <a:stretch>
            <a:fillRect/>
          </a:stretch>
        </p:blipFill>
        <p:spPr bwMode="auto">
          <a:xfrm>
            <a:off x="3848009" y="1600200"/>
            <a:ext cx="5030295" cy="36576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t>Ribs</a:t>
            </a:r>
          </a:p>
        </p:txBody>
      </p:sp>
      <p:sp>
        <p:nvSpPr>
          <p:cNvPr id="122883" name="Rectangle 3"/>
          <p:cNvSpPr>
            <a:spLocks noGrp="1" noChangeArrowheads="1"/>
          </p:cNvSpPr>
          <p:nvPr>
            <p:ph type="body" sz="half" idx="1"/>
          </p:nvPr>
        </p:nvSpPr>
        <p:spPr/>
        <p:txBody>
          <a:bodyPr/>
          <a:lstStyle/>
          <a:p>
            <a:pPr eaLnBrk="1" hangingPunct="1"/>
            <a:r>
              <a:rPr lang="en-US" sz="2800" smtClean="0"/>
              <a:t>Ribs springing wide  from the spine but reaching their maximum expanse at the top.</a:t>
            </a:r>
          </a:p>
          <a:p>
            <a:pPr eaLnBrk="1" hangingPunct="1"/>
            <a:r>
              <a:rPr lang="en-US" sz="2800" smtClean="0"/>
              <a:t>The brisket extends downward at least as far as the elbow; desirable if it reaches somewhat below.</a:t>
            </a:r>
          </a:p>
        </p:txBody>
      </p:sp>
      <p:pic>
        <p:nvPicPr>
          <p:cNvPr id="122884" name="Picture 4" descr="15 inch dog 18"/>
          <p:cNvPicPr>
            <a:picLocks noGrp="1" noChangeAspect="1" noChangeArrowheads="1"/>
          </p:cNvPicPr>
          <p:nvPr>
            <p:ph sz="half" idx="2"/>
          </p:nvPr>
        </p:nvPicPr>
        <p:blipFill>
          <a:blip r:embed="rId3" cstate="print"/>
          <a:srcRect/>
          <a:stretch>
            <a:fillRect/>
          </a:stretch>
        </p:blipFill>
        <p:spPr>
          <a:xfrm>
            <a:off x="4645025" y="2025650"/>
            <a:ext cx="4041775" cy="3670300"/>
          </a:xfrm>
          <a:noFill/>
        </p:spPr>
      </p:pic>
      <p:pic>
        <p:nvPicPr>
          <p:cNvPr id="5" name="Picture 4"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Ribs</a:t>
            </a:r>
          </a:p>
        </p:txBody>
      </p:sp>
      <p:pic>
        <p:nvPicPr>
          <p:cNvPr id="123907" name="Picture 4" descr="15 inch dog 13"/>
          <p:cNvPicPr>
            <a:picLocks noGrp="1" noChangeAspect="1" noChangeArrowheads="1"/>
          </p:cNvPicPr>
          <p:nvPr>
            <p:ph sz="half" idx="1"/>
          </p:nvPr>
        </p:nvPicPr>
        <p:blipFill>
          <a:blip r:embed="rId2" cstate="print"/>
          <a:srcRect/>
          <a:stretch>
            <a:fillRect/>
          </a:stretch>
        </p:blipFill>
        <p:spPr>
          <a:xfrm>
            <a:off x="561975" y="2230438"/>
            <a:ext cx="3829050" cy="3267075"/>
          </a:xfrm>
          <a:noFill/>
        </p:spPr>
      </p:pic>
      <p:sp>
        <p:nvSpPr>
          <p:cNvPr id="123908" name="Rectangle 3"/>
          <p:cNvSpPr>
            <a:spLocks noGrp="1" noChangeArrowheads="1"/>
          </p:cNvSpPr>
          <p:nvPr>
            <p:ph type="body" sz="half" idx="2"/>
          </p:nvPr>
        </p:nvSpPr>
        <p:spPr/>
        <p:txBody>
          <a:bodyPr/>
          <a:lstStyle/>
          <a:p>
            <a:pPr eaLnBrk="1" hangingPunct="1"/>
            <a:endParaRPr lang="en-US" sz="2800" smtClean="0"/>
          </a:p>
          <a:p>
            <a:pPr eaLnBrk="1" hangingPunct="1"/>
            <a:r>
              <a:rPr lang="en-US" sz="2800" smtClean="0"/>
              <a:t>The maximum amount of rib spring should be at the top.</a:t>
            </a:r>
          </a:p>
          <a:p>
            <a:pPr eaLnBrk="1" hangingPunct="1"/>
            <a:r>
              <a:rPr lang="en-US" sz="2800" smtClean="0"/>
              <a:t>Ribs should then gradually round off to the brisket.</a:t>
            </a:r>
          </a:p>
          <a:p>
            <a:pPr eaLnBrk="1" hangingPunct="1"/>
            <a:r>
              <a:rPr lang="en-US" sz="2800" smtClean="0"/>
              <a:t>Flat or barrel shaped ribs are incorrect.</a:t>
            </a:r>
          </a:p>
        </p:txBody>
      </p:sp>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Sternum</a:t>
            </a:r>
          </a:p>
        </p:txBody>
      </p:sp>
      <p:sp>
        <p:nvSpPr>
          <p:cNvPr id="124931" name="Rectangle 3"/>
          <p:cNvSpPr>
            <a:spLocks noGrp="1" noChangeArrowheads="1"/>
          </p:cNvSpPr>
          <p:nvPr>
            <p:ph type="body" sz="half" idx="1"/>
          </p:nvPr>
        </p:nvSpPr>
        <p:spPr>
          <a:xfrm>
            <a:off x="0" y="1676400"/>
            <a:ext cx="4038600" cy="4525963"/>
          </a:xfrm>
        </p:spPr>
        <p:txBody>
          <a:bodyPr/>
          <a:lstStyle/>
          <a:p>
            <a:pPr eaLnBrk="1" hangingPunct="1"/>
            <a:endParaRPr lang="en-US" sz="2800" dirty="0" smtClean="0"/>
          </a:p>
          <a:p>
            <a:pPr eaLnBrk="1" hangingPunct="1"/>
            <a:endParaRPr lang="en-US" sz="2800" dirty="0" smtClean="0"/>
          </a:p>
          <a:p>
            <a:pPr eaLnBrk="1" hangingPunct="1"/>
            <a:r>
              <a:rPr lang="en-US" sz="2800" dirty="0" smtClean="0"/>
              <a:t>The end of the sternum should be  behind the front legs.</a:t>
            </a:r>
          </a:p>
        </p:txBody>
      </p:sp>
      <p:pic>
        <p:nvPicPr>
          <p:cNvPr id="124932" name="Picture 6" descr="13 inch dog 2"/>
          <p:cNvPicPr>
            <a:picLocks noGrp="1" noChangeAspect="1" noChangeArrowheads="1"/>
          </p:cNvPicPr>
          <p:nvPr>
            <p:ph sz="half" idx="2"/>
          </p:nvPr>
        </p:nvPicPr>
        <p:blipFill>
          <a:blip r:embed="rId2" cstate="print"/>
          <a:srcRect/>
          <a:stretch>
            <a:fillRect/>
          </a:stretch>
        </p:blipFill>
        <p:spPr>
          <a:xfrm>
            <a:off x="4194175" y="2057400"/>
            <a:ext cx="4949825" cy="3594100"/>
          </a:xfrm>
          <a:noFill/>
          <a:ln w="38100">
            <a:solidFill>
              <a:srgbClr val="CC0000"/>
            </a:solidFill>
          </a:ln>
        </p:spPr>
      </p:pic>
      <p:sp>
        <p:nvSpPr>
          <p:cNvPr id="124933" name="Line 4"/>
          <p:cNvSpPr>
            <a:spLocks noChangeShapeType="1"/>
          </p:cNvSpPr>
          <p:nvPr/>
        </p:nvSpPr>
        <p:spPr bwMode="auto">
          <a:xfrm flipV="1">
            <a:off x="6629400" y="4343400"/>
            <a:ext cx="0" cy="685800"/>
          </a:xfrm>
          <a:prstGeom prst="line">
            <a:avLst/>
          </a:prstGeom>
          <a:noFill/>
          <a:ln w="9525">
            <a:solidFill>
              <a:schemeClr val="tx1"/>
            </a:solidFill>
            <a:round/>
            <a:headEnd/>
            <a:tailEnd type="triangle" w="med" len="med"/>
          </a:ln>
        </p:spPr>
        <p:txBody>
          <a:bodyPr/>
          <a:lstStyle/>
          <a:p>
            <a:endParaRPr lang="en-US"/>
          </a:p>
        </p:txBody>
      </p:sp>
      <p:sp>
        <p:nvSpPr>
          <p:cNvPr id="124934" name="Line 5"/>
          <p:cNvSpPr>
            <a:spLocks noChangeShapeType="1"/>
          </p:cNvSpPr>
          <p:nvPr/>
        </p:nvSpPr>
        <p:spPr bwMode="auto">
          <a:xfrm flipH="1" flipV="1">
            <a:off x="6705600" y="4267200"/>
            <a:ext cx="76200" cy="533400"/>
          </a:xfrm>
          <a:prstGeom prst="line">
            <a:avLst/>
          </a:prstGeom>
          <a:noFill/>
          <a:ln w="9525">
            <a:solidFill>
              <a:schemeClr val="tx1"/>
            </a:solidFill>
            <a:round/>
            <a:headEnd/>
            <a:tailEnd type="triangle" w="med" len="med"/>
          </a:ln>
        </p:spPr>
        <p:txBody>
          <a:bodyPr/>
          <a:lstStyle/>
          <a:p>
            <a:endParaRPr lang="en-US"/>
          </a:p>
        </p:txBody>
      </p:sp>
      <p:sp>
        <p:nvSpPr>
          <p:cNvPr id="124935" name="Line 7"/>
          <p:cNvSpPr>
            <a:spLocks noChangeShapeType="1"/>
          </p:cNvSpPr>
          <p:nvPr/>
        </p:nvSpPr>
        <p:spPr bwMode="auto">
          <a:xfrm flipV="1">
            <a:off x="6553200" y="4495800"/>
            <a:ext cx="0" cy="304800"/>
          </a:xfrm>
          <a:prstGeom prst="line">
            <a:avLst/>
          </a:prstGeom>
          <a:noFill/>
          <a:ln w="38100">
            <a:solidFill>
              <a:srgbClr val="CC0000"/>
            </a:solidFill>
            <a:round/>
            <a:headEnd/>
            <a:tailEnd type="triangle" w="med" len="med"/>
          </a:ln>
        </p:spPr>
        <p:txBody>
          <a:bodyPr/>
          <a:lstStyle/>
          <a:p>
            <a:endParaRPr lang="en-US"/>
          </a:p>
        </p:txBody>
      </p:sp>
      <p:pic>
        <p:nvPicPr>
          <p:cNvPr id="8" name="Picture 7"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dirty="0" smtClean="0"/>
              <a:t>Back</a:t>
            </a:r>
          </a:p>
        </p:txBody>
      </p:sp>
      <p:pic>
        <p:nvPicPr>
          <p:cNvPr id="118787" name="Picture 3" descr="15 inch dog 13"/>
          <p:cNvPicPr>
            <a:picLocks noGrp="1" noChangeAspect="1" noChangeArrowheads="1"/>
          </p:cNvPicPr>
          <p:nvPr>
            <p:ph sz="half" idx="1"/>
          </p:nvPr>
        </p:nvPicPr>
        <p:blipFill>
          <a:blip r:embed="rId2" cstate="print"/>
          <a:srcRect/>
          <a:stretch>
            <a:fillRect/>
          </a:stretch>
        </p:blipFill>
        <p:spPr>
          <a:xfrm>
            <a:off x="561975" y="2230438"/>
            <a:ext cx="3829050" cy="3267075"/>
          </a:xfrm>
          <a:noFill/>
        </p:spPr>
      </p:pic>
      <p:sp>
        <p:nvSpPr>
          <p:cNvPr id="118788" name="Rectangle 4"/>
          <p:cNvSpPr>
            <a:spLocks noGrp="1" noChangeArrowheads="1"/>
          </p:cNvSpPr>
          <p:nvPr>
            <p:ph type="body" sz="half" idx="2"/>
          </p:nvPr>
        </p:nvSpPr>
        <p:spPr/>
        <p:txBody>
          <a:bodyPr/>
          <a:lstStyle/>
          <a:p>
            <a:pPr eaLnBrk="1" hangingPunct="1"/>
            <a:endParaRPr lang="en-US" sz="2800" dirty="0" smtClean="0"/>
          </a:p>
          <a:p>
            <a:pPr eaLnBrk="1" hangingPunct="1"/>
            <a:endParaRPr lang="en-US" sz="2800" dirty="0" smtClean="0"/>
          </a:p>
          <a:p>
            <a:pPr eaLnBrk="1" hangingPunct="1"/>
            <a:endParaRPr lang="en-US" sz="2800" dirty="0" smtClean="0"/>
          </a:p>
          <a:p>
            <a:pPr eaLnBrk="1" hangingPunct="1"/>
            <a:r>
              <a:rPr lang="en-US" sz="2800" dirty="0" smtClean="0"/>
              <a:t>Back short, muscular &amp; strong</a:t>
            </a:r>
            <a:endParaRPr lang="en-US" sz="1600" dirty="0" smtClean="0"/>
          </a:p>
          <a:p>
            <a:pPr eaLnBrk="1" hangingPunct="1"/>
            <a:r>
              <a:rPr lang="en-US" sz="2800" dirty="0" err="1" smtClean="0"/>
              <a:t>Topline</a:t>
            </a:r>
            <a:r>
              <a:rPr lang="en-US" sz="2800" dirty="0" smtClean="0"/>
              <a:t> should be level</a:t>
            </a:r>
          </a:p>
          <a:p>
            <a:pPr eaLnBrk="1" hangingPunct="1"/>
            <a:endParaRPr lang="en-US" sz="2800" dirty="0" smtClean="0"/>
          </a:p>
        </p:txBody>
      </p:sp>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dirty="0" smtClean="0"/>
              <a:t>Loin</a:t>
            </a:r>
          </a:p>
        </p:txBody>
      </p:sp>
      <p:sp>
        <p:nvSpPr>
          <p:cNvPr id="126979" name="Rectangle 3"/>
          <p:cNvSpPr>
            <a:spLocks noGrp="1" noChangeArrowheads="1"/>
          </p:cNvSpPr>
          <p:nvPr>
            <p:ph type="body" sz="half" idx="1"/>
          </p:nvPr>
        </p:nvSpPr>
        <p:spPr/>
        <p:txBody>
          <a:bodyPr/>
          <a:lstStyle/>
          <a:p>
            <a:pPr eaLnBrk="1" hangingPunct="1"/>
            <a:r>
              <a:rPr lang="en-US" sz="2800" dirty="0" smtClean="0"/>
              <a:t>Loin broad and slightly arched</a:t>
            </a:r>
            <a:endParaRPr lang="en-US" sz="1600" dirty="0" smtClean="0"/>
          </a:p>
          <a:p>
            <a:pPr eaLnBrk="1" hangingPunct="1"/>
            <a:r>
              <a:rPr lang="en-US" sz="2800" dirty="0" smtClean="0"/>
              <a:t>Loin well muscled &amp; strong</a:t>
            </a:r>
          </a:p>
          <a:p>
            <a:pPr eaLnBrk="1" hangingPunct="1"/>
            <a:r>
              <a:rPr lang="en-US" sz="2800" dirty="0" smtClean="0"/>
              <a:t>Arch in loin is from muscle development.  Barely perceptible, felt more than seen.</a:t>
            </a:r>
          </a:p>
          <a:p>
            <a:pPr eaLnBrk="1" hangingPunct="1"/>
            <a:endParaRPr lang="en-US" sz="2800" dirty="0" smtClean="0"/>
          </a:p>
        </p:txBody>
      </p:sp>
      <p:pic>
        <p:nvPicPr>
          <p:cNvPr id="126980" name="Picture 4" descr="15 inch bitch 009"/>
          <p:cNvPicPr>
            <a:picLocks noGrp="1" noChangeAspect="1" noChangeArrowheads="1"/>
          </p:cNvPicPr>
          <p:nvPr>
            <p:ph sz="half" idx="2"/>
          </p:nvPr>
        </p:nvPicPr>
        <p:blipFill>
          <a:blip r:embed="rId3" cstate="print"/>
          <a:srcRect/>
          <a:stretch>
            <a:fillRect/>
          </a:stretch>
        </p:blipFill>
        <p:spPr>
          <a:xfrm>
            <a:off x="4875213" y="2622550"/>
            <a:ext cx="3584575" cy="2481263"/>
          </a:xfrm>
          <a:noFill/>
        </p:spPr>
      </p:pic>
      <p:pic>
        <p:nvPicPr>
          <p:cNvPr id="5" name="Picture 4"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5" name="Picture 3"/>
          <p:cNvPicPr>
            <a:picLocks noGrp="1" noChangeAspect="1" noChangeArrowheads="1"/>
          </p:cNvPicPr>
          <p:nvPr>
            <p:ph idx="1"/>
          </p:nvPr>
        </p:nvPicPr>
        <p:blipFill>
          <a:blip r:embed="rId3" cstate="print"/>
          <a:srcRect/>
          <a:stretch>
            <a:fillRect/>
          </a:stretch>
        </p:blipFill>
        <p:spPr>
          <a:xfrm>
            <a:off x="1684623" y="1600200"/>
            <a:ext cx="5774753" cy="4525963"/>
          </a:xfrm>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609600"/>
            <a:ext cx="8229600" cy="1143000"/>
          </a:xfrm>
        </p:spPr>
        <p:txBody>
          <a:bodyPr/>
          <a:lstStyle/>
          <a:p>
            <a:pPr eaLnBrk="1" hangingPunct="1"/>
            <a:r>
              <a:rPr lang="en-US" sz="4000" dirty="0" smtClean="0"/>
              <a:t>Balance</a:t>
            </a:r>
            <a:br>
              <a:rPr lang="en-US" sz="4000" dirty="0" smtClean="0"/>
            </a:br>
            <a:r>
              <a:rPr lang="en-US" sz="2000" dirty="0" smtClean="0"/>
              <a:t>The distance between withers and ground is equally divided by the elbow.</a:t>
            </a:r>
            <a:endParaRPr lang="en-US" sz="4000" dirty="0" smtClean="0"/>
          </a:p>
        </p:txBody>
      </p:sp>
      <p:pic>
        <p:nvPicPr>
          <p:cNvPr id="140291" name="Picture 3" descr="15 inch bitch 2"/>
          <p:cNvPicPr>
            <a:picLocks noGrp="1" noChangeAspect="1" noChangeArrowheads="1"/>
          </p:cNvPicPr>
          <p:nvPr>
            <p:ph idx="1"/>
          </p:nvPr>
        </p:nvPicPr>
        <p:blipFill>
          <a:blip r:embed="rId3" cstate="print"/>
          <a:srcRect/>
          <a:stretch>
            <a:fillRect/>
          </a:stretch>
        </p:blipFill>
        <p:spPr>
          <a:xfrm>
            <a:off x="1676400" y="1967563"/>
            <a:ext cx="5334000" cy="4538012"/>
          </a:xfrm>
          <a:noFill/>
        </p:spPr>
      </p:pic>
      <p:sp>
        <p:nvSpPr>
          <p:cNvPr id="140292" name="Line 4"/>
          <p:cNvSpPr>
            <a:spLocks noChangeShapeType="1"/>
          </p:cNvSpPr>
          <p:nvPr/>
        </p:nvSpPr>
        <p:spPr bwMode="auto">
          <a:xfrm>
            <a:off x="3886200" y="3429000"/>
            <a:ext cx="0" cy="2743200"/>
          </a:xfrm>
          <a:prstGeom prst="line">
            <a:avLst/>
          </a:prstGeom>
          <a:noFill/>
          <a:ln w="38100">
            <a:solidFill>
              <a:schemeClr val="tx1"/>
            </a:solidFill>
            <a:round/>
            <a:headEnd/>
            <a:tailEnd/>
          </a:ln>
        </p:spPr>
        <p:txBody>
          <a:bodyPr/>
          <a:lstStyle/>
          <a:p>
            <a:endParaRPr lang="en-US"/>
          </a:p>
        </p:txBody>
      </p:sp>
      <p:sp>
        <p:nvSpPr>
          <p:cNvPr id="140293" name="Line 5"/>
          <p:cNvSpPr>
            <a:spLocks noChangeShapeType="1"/>
          </p:cNvSpPr>
          <p:nvPr/>
        </p:nvSpPr>
        <p:spPr bwMode="auto">
          <a:xfrm>
            <a:off x="3352800" y="4800600"/>
            <a:ext cx="762000" cy="0"/>
          </a:xfrm>
          <a:prstGeom prst="line">
            <a:avLst/>
          </a:prstGeom>
          <a:noFill/>
          <a:ln w="9525">
            <a:solidFill>
              <a:schemeClr val="tx1"/>
            </a:solidFill>
            <a:round/>
            <a:headEnd/>
            <a:tailEnd/>
          </a:ln>
        </p:spPr>
        <p:txBody>
          <a:bodyPr/>
          <a:lstStyle/>
          <a:p>
            <a:endParaRPr lang="en-US"/>
          </a:p>
        </p:txBody>
      </p:sp>
      <p:pic>
        <p:nvPicPr>
          <p:cNvPr id="6" name="Picture 5"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dirty="0" smtClean="0"/>
              <a:t>Proper Underline &amp; Tuck-Up</a:t>
            </a:r>
          </a:p>
        </p:txBody>
      </p:sp>
      <p:pic>
        <p:nvPicPr>
          <p:cNvPr id="131075" name="Picture 3" descr="15 inch dog 17"/>
          <p:cNvPicPr>
            <a:picLocks noGrp="1" noChangeAspect="1" noChangeArrowheads="1"/>
          </p:cNvPicPr>
          <p:nvPr>
            <p:ph idx="1"/>
          </p:nvPr>
        </p:nvPicPr>
        <p:blipFill>
          <a:blip r:embed="rId2" cstate="print"/>
          <a:srcRect/>
          <a:stretch>
            <a:fillRect/>
          </a:stretch>
        </p:blipFill>
        <p:spPr>
          <a:xfrm>
            <a:off x="2349500" y="1957388"/>
            <a:ext cx="4445000" cy="3810000"/>
          </a:xfrm>
          <a:noFill/>
        </p:spPr>
      </p:pic>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dirty="0" smtClean="0"/>
              <a:t>Back - Defects</a:t>
            </a:r>
          </a:p>
        </p:txBody>
      </p:sp>
      <p:sp>
        <p:nvSpPr>
          <p:cNvPr id="119811" name="Rectangle 3"/>
          <p:cNvSpPr>
            <a:spLocks noGrp="1" noChangeArrowheads="1"/>
          </p:cNvSpPr>
          <p:nvPr>
            <p:ph type="body" sz="half" idx="1"/>
          </p:nvPr>
        </p:nvSpPr>
        <p:spPr/>
        <p:txBody>
          <a:bodyPr/>
          <a:lstStyle/>
          <a:p>
            <a:pPr eaLnBrk="1" hangingPunct="1"/>
            <a:endParaRPr lang="en-US" sz="2800" dirty="0" smtClean="0"/>
          </a:p>
          <a:p>
            <a:pPr eaLnBrk="1" hangingPunct="1"/>
            <a:endParaRPr lang="en-US" sz="2800" dirty="0" smtClean="0"/>
          </a:p>
          <a:p>
            <a:pPr eaLnBrk="1" hangingPunct="1"/>
            <a:r>
              <a:rPr lang="en-US" sz="2800" dirty="0" smtClean="0"/>
              <a:t> very long or swayed or </a:t>
            </a:r>
            <a:r>
              <a:rPr lang="en-US" sz="2800" dirty="0" err="1" smtClean="0"/>
              <a:t>roached</a:t>
            </a:r>
            <a:r>
              <a:rPr lang="en-US" sz="2800" dirty="0" smtClean="0"/>
              <a:t> back</a:t>
            </a:r>
          </a:p>
        </p:txBody>
      </p:sp>
      <p:pic>
        <p:nvPicPr>
          <p:cNvPr id="119812" name="Picture 4" descr="long back 001"/>
          <p:cNvPicPr>
            <a:picLocks noGrp="1" noChangeAspect="1" noChangeArrowheads="1"/>
          </p:cNvPicPr>
          <p:nvPr>
            <p:ph sz="half" idx="2"/>
          </p:nvPr>
        </p:nvPicPr>
        <p:blipFill>
          <a:blip r:embed="rId2" cstate="print"/>
          <a:srcRect/>
          <a:stretch>
            <a:fillRect/>
          </a:stretch>
        </p:blipFill>
        <p:spPr>
          <a:xfrm>
            <a:off x="4648200" y="2373313"/>
            <a:ext cx="4038600" cy="2979737"/>
          </a:xfrm>
          <a:noFill/>
        </p:spPr>
      </p:pic>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slide48"/>
          <p:cNvPicPr>
            <a:picLocks noGrp="1" noChangeAspect="1" noChangeArrowheads="1"/>
          </p:cNvPicPr>
          <p:nvPr>
            <p:ph/>
          </p:nvPr>
        </p:nvPicPr>
        <p:blipFill>
          <a:blip r:embed="rId3" cstate="print"/>
          <a:srcRect/>
          <a:stretch>
            <a:fillRect/>
          </a:stretch>
        </p:blipFill>
        <p:spPr>
          <a:xfrm>
            <a:off x="1143000" y="628650"/>
            <a:ext cx="6858000" cy="5143500"/>
          </a:xfrm>
          <a:noFill/>
        </p:spPr>
      </p:pic>
      <p:pic>
        <p:nvPicPr>
          <p:cNvPr id="3" name="Picture 2"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slide61"/>
          <p:cNvPicPr>
            <a:picLocks noGrp="1" noChangeAspect="1" noChangeArrowheads="1"/>
          </p:cNvPicPr>
          <p:nvPr>
            <p:ph/>
          </p:nvPr>
        </p:nvPicPr>
        <p:blipFill>
          <a:blip r:embed="rId2" cstate="print"/>
          <a:srcRect/>
          <a:stretch>
            <a:fillRect/>
          </a:stretch>
        </p:blipFill>
        <p:spPr>
          <a:xfrm>
            <a:off x="1143000" y="628650"/>
            <a:ext cx="6858000" cy="5143500"/>
          </a:xfrm>
          <a:noFill/>
        </p:spPr>
      </p:pic>
      <p:pic>
        <p:nvPicPr>
          <p:cNvPr id="3" name="Picture 2"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normAutofit/>
          </a:bodyPr>
          <a:lstStyle/>
          <a:p>
            <a:pPr eaLnBrk="1" hangingPunct="1"/>
            <a:r>
              <a:rPr lang="en-US" dirty="0" smtClean="0"/>
              <a:t>Short Sternum –Short Ribs</a:t>
            </a:r>
          </a:p>
        </p:txBody>
      </p:sp>
      <p:pic>
        <p:nvPicPr>
          <p:cNvPr id="128003" name="Picture 3" descr="short ribs"/>
          <p:cNvPicPr>
            <a:picLocks noGrp="1" noChangeAspect="1" noChangeArrowheads="1"/>
          </p:cNvPicPr>
          <p:nvPr>
            <p:ph idx="1"/>
          </p:nvPr>
        </p:nvPicPr>
        <p:blipFill>
          <a:blip r:embed="rId2" cstate="print"/>
          <a:srcRect/>
          <a:stretch>
            <a:fillRect/>
          </a:stretch>
        </p:blipFill>
        <p:spPr>
          <a:xfrm>
            <a:off x="533400" y="1905000"/>
            <a:ext cx="3956508" cy="3352800"/>
          </a:xfrm>
          <a:noFill/>
        </p:spPr>
      </p:pic>
      <p:pic>
        <p:nvPicPr>
          <p:cNvPr id="4" name="Picture 3" descr="short ribs 2"/>
          <p:cNvPicPr>
            <a:picLocks noChangeAspect="1" noChangeArrowheads="1"/>
          </p:cNvPicPr>
          <p:nvPr/>
        </p:nvPicPr>
        <p:blipFill>
          <a:blip r:embed="rId3" cstate="print"/>
          <a:srcRect/>
          <a:stretch>
            <a:fillRect/>
          </a:stretch>
        </p:blipFill>
        <p:spPr>
          <a:xfrm>
            <a:off x="4724400" y="2911318"/>
            <a:ext cx="4124325" cy="3672045"/>
          </a:xfrm>
          <a:prstGeom prst="rect">
            <a:avLst/>
          </a:prstGeom>
          <a:noFill/>
        </p:spPr>
      </p:pic>
      <p:pic>
        <p:nvPicPr>
          <p:cNvPr id="5" name="Picture 4"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smtClean="0"/>
              <a:t>Incorrect Underlines</a:t>
            </a:r>
          </a:p>
        </p:txBody>
      </p:sp>
      <p:pic>
        <p:nvPicPr>
          <p:cNvPr id="133123" name="Picture 3" descr="Tuck up"/>
          <p:cNvPicPr>
            <a:picLocks noGrp="1" noChangeAspect="1" noChangeArrowheads="1"/>
          </p:cNvPicPr>
          <p:nvPr>
            <p:ph sz="half" idx="1"/>
          </p:nvPr>
        </p:nvPicPr>
        <p:blipFill>
          <a:blip r:embed="rId2" cstate="print"/>
          <a:srcRect/>
          <a:stretch>
            <a:fillRect/>
          </a:stretch>
        </p:blipFill>
        <p:spPr>
          <a:xfrm>
            <a:off x="377825" y="2743200"/>
            <a:ext cx="4194175" cy="2238375"/>
          </a:xfrm>
          <a:noFill/>
        </p:spPr>
      </p:pic>
      <p:pic>
        <p:nvPicPr>
          <p:cNvPr id="133124" name="Picture 4" descr="Tuck up 1"/>
          <p:cNvPicPr>
            <a:picLocks noGrp="1" noChangeAspect="1" noChangeArrowheads="1"/>
          </p:cNvPicPr>
          <p:nvPr>
            <p:ph sz="half" idx="2"/>
          </p:nvPr>
        </p:nvPicPr>
        <p:blipFill>
          <a:blip r:embed="rId3" cstate="print"/>
          <a:srcRect/>
          <a:stretch>
            <a:fillRect/>
          </a:stretch>
        </p:blipFill>
        <p:spPr>
          <a:xfrm>
            <a:off x="5329238" y="2076450"/>
            <a:ext cx="2676525" cy="3573463"/>
          </a:xfrm>
          <a:noFill/>
        </p:spPr>
      </p:pic>
      <p:pic>
        <p:nvPicPr>
          <p:cNvPr id="5" name="Picture 4"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smtClean="0"/>
              <a:t>Balance – Too short on leg</a:t>
            </a:r>
          </a:p>
        </p:txBody>
      </p:sp>
      <p:pic>
        <p:nvPicPr>
          <p:cNvPr id="146435" name="Picture 3" descr="short on leg"/>
          <p:cNvPicPr>
            <a:picLocks noGrp="1" noChangeAspect="1" noChangeArrowheads="1"/>
          </p:cNvPicPr>
          <p:nvPr>
            <p:ph idx="1"/>
          </p:nvPr>
        </p:nvPicPr>
        <p:blipFill>
          <a:blip r:embed="rId2" cstate="print"/>
          <a:srcRect/>
          <a:stretch>
            <a:fillRect/>
          </a:stretch>
        </p:blipFill>
        <p:spPr>
          <a:xfrm>
            <a:off x="1444625" y="1317625"/>
            <a:ext cx="6251575" cy="5089525"/>
          </a:xfrm>
          <a:noFill/>
        </p:spPr>
      </p:pic>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a:t>
            </a:r>
            <a:endParaRPr lang="en-US" dirty="0"/>
          </a:p>
        </p:txBody>
      </p:sp>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
        <p:nvSpPr>
          <p:cNvPr id="6" name="Rectangle 5"/>
          <p:cNvSpPr/>
          <p:nvPr/>
        </p:nvSpPr>
        <p:spPr>
          <a:xfrm>
            <a:off x="152400" y="1219200"/>
            <a:ext cx="4572000" cy="4524315"/>
          </a:xfrm>
          <a:prstGeom prst="rect">
            <a:avLst/>
          </a:prstGeom>
        </p:spPr>
        <p:txBody>
          <a:bodyPr>
            <a:spAutoFit/>
          </a:bodyPr>
          <a:lstStyle/>
          <a:p>
            <a:r>
              <a:rPr lang="en-US" sz="2400" dirty="0" smtClean="0">
                <a:solidFill>
                  <a:srgbClr val="0000FF"/>
                </a:solidFill>
              </a:rPr>
              <a:t>Balance is critical. The length of body measured from </a:t>
            </a:r>
            <a:r>
              <a:rPr lang="en-US" sz="2400" dirty="0" err="1" smtClean="0">
                <a:solidFill>
                  <a:srgbClr val="0000FF"/>
                </a:solidFill>
              </a:rPr>
              <a:t>prosternum</a:t>
            </a:r>
            <a:r>
              <a:rPr lang="en-US" sz="2400" dirty="0" smtClean="0">
                <a:solidFill>
                  <a:srgbClr val="0000FF"/>
                </a:solidFill>
              </a:rPr>
              <a:t> to point of buttock is longer than distance from withers to ground. There should be </a:t>
            </a:r>
            <a:r>
              <a:rPr lang="en-US" sz="2400" dirty="0" err="1" smtClean="0">
                <a:solidFill>
                  <a:srgbClr val="0000FF"/>
                </a:solidFill>
              </a:rPr>
              <a:t>prosternum</a:t>
            </a:r>
            <a:r>
              <a:rPr lang="en-US" sz="2400" dirty="0" smtClean="0">
                <a:solidFill>
                  <a:srgbClr val="0000FF"/>
                </a:solidFill>
              </a:rPr>
              <a:t> visible in front of the shoulder. Additionally, there should be some “dog behind the tail”, which is created by proper </a:t>
            </a:r>
            <a:r>
              <a:rPr lang="en-US" sz="2400" dirty="0" err="1" smtClean="0">
                <a:solidFill>
                  <a:srgbClr val="0000FF"/>
                </a:solidFill>
              </a:rPr>
              <a:t>angulation</a:t>
            </a:r>
            <a:r>
              <a:rPr lang="en-US" sz="2400" dirty="0" smtClean="0">
                <a:solidFill>
                  <a:srgbClr val="0000FF"/>
                </a:solidFill>
              </a:rPr>
              <a:t> of the pelvis as it meets the femur. As a result, the beagle is off square, longer than tall.</a:t>
            </a:r>
          </a:p>
        </p:txBody>
      </p:sp>
      <p:pic>
        <p:nvPicPr>
          <p:cNvPr id="51202" name="Picture 2" descr="http://nbcjudgeseducation.files.wordpress.com/2012/08/viz_body.jpg?w=1024&amp;h=916">
            <a:hlinkClick r:id="rId4"/>
          </p:cNvPr>
          <p:cNvPicPr>
            <a:picLocks noChangeAspect="1" noChangeArrowheads="1"/>
          </p:cNvPicPr>
          <p:nvPr/>
        </p:nvPicPr>
        <p:blipFill>
          <a:blip r:embed="rId5" cstate="print"/>
          <a:srcRect/>
          <a:stretch>
            <a:fillRect/>
          </a:stretch>
        </p:blipFill>
        <p:spPr bwMode="auto">
          <a:xfrm>
            <a:off x="4876800" y="2133600"/>
            <a:ext cx="4038600" cy="3612654"/>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6" name="Rectangle 5"/>
          <p:cNvSpPr/>
          <p:nvPr/>
        </p:nvSpPr>
        <p:spPr>
          <a:xfrm>
            <a:off x="152400" y="1219200"/>
            <a:ext cx="4572000" cy="4893647"/>
          </a:xfrm>
          <a:prstGeom prst="rect">
            <a:avLst/>
          </a:prstGeom>
        </p:spPr>
        <p:txBody>
          <a:bodyPr>
            <a:spAutoFit/>
          </a:bodyPr>
          <a:lstStyle/>
          <a:p>
            <a:r>
              <a:rPr lang="en-US" sz="2400" dirty="0" smtClean="0">
                <a:solidFill>
                  <a:srgbClr val="0000FF"/>
                </a:solidFill>
              </a:rPr>
              <a:t>Although the standard calls for a short back, the back must have sufficient length to allow for proper rib construction and a well muscled loin. Ribs should extend well back. Back length should be long enough to allow for a ground covering side gait; hounds that are too short coupled will not be able to accommodate the </a:t>
            </a:r>
            <a:r>
              <a:rPr lang="en-US" sz="2400" dirty="0" err="1" smtClean="0">
                <a:solidFill>
                  <a:srgbClr val="0000FF"/>
                </a:solidFill>
              </a:rPr>
              <a:t>angulation</a:t>
            </a:r>
            <a:r>
              <a:rPr lang="en-US" sz="2400" dirty="0" smtClean="0">
                <a:solidFill>
                  <a:srgbClr val="0000FF"/>
                </a:solidFill>
              </a:rPr>
              <a:t> necessary for endurance in the field. A shorter backed beagle is not necessarily more correct.</a:t>
            </a:r>
            <a:endParaRPr lang="en-US" sz="2400" dirty="0">
              <a:solidFill>
                <a:srgbClr val="0000FF"/>
              </a:solidFill>
            </a:endParaRPr>
          </a:p>
        </p:txBody>
      </p:sp>
      <p:pic>
        <p:nvPicPr>
          <p:cNvPr id="51202" name="Picture 2" descr="http://nbcjudgeseducation.files.wordpress.com/2012/08/viz_body.jpg?w=1024&amp;h=916">
            <a:hlinkClick r:id="rId3"/>
          </p:cNvPr>
          <p:cNvPicPr>
            <a:picLocks noChangeAspect="1" noChangeArrowheads="1"/>
          </p:cNvPicPr>
          <p:nvPr/>
        </p:nvPicPr>
        <p:blipFill>
          <a:blip r:embed="rId4" cstate="print"/>
          <a:srcRect/>
          <a:stretch>
            <a:fillRect/>
          </a:stretch>
        </p:blipFill>
        <p:spPr bwMode="auto">
          <a:xfrm>
            <a:off x="4876800" y="2133600"/>
            <a:ext cx="4038600" cy="3612654"/>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Function/Comparison</a:t>
            </a:r>
            <a:endParaRPr lang="en-US" dirty="0"/>
          </a:p>
        </p:txBody>
      </p:sp>
      <p:sp>
        <p:nvSpPr>
          <p:cNvPr id="7" name="Content Placeholder 6"/>
          <p:cNvSpPr>
            <a:spLocks noGrp="1"/>
          </p:cNvSpPr>
          <p:nvPr>
            <p:ph idx="1"/>
          </p:nvPr>
        </p:nvSpPr>
        <p:spPr/>
        <p:txBody>
          <a:bodyPr/>
          <a:lstStyle/>
          <a:p>
            <a:r>
              <a:rPr lang="en-US" dirty="0" smtClean="0"/>
              <a:t>Beagles – (max 15”) hunt rabbits or hare – followed by hunters on foot…”Foot Hounds”</a:t>
            </a:r>
          </a:p>
          <a:p>
            <a:r>
              <a:rPr lang="en-US" dirty="0" smtClean="0"/>
              <a:t>Harriers – (18-22”) hunt hare – followed on foot or horseback</a:t>
            </a:r>
          </a:p>
          <a:p>
            <a:r>
              <a:rPr lang="en-US" dirty="0" smtClean="0"/>
              <a:t>Foxhounds – (English:  24”) hunt fox – followed on horseback</a:t>
            </a:r>
          </a:p>
          <a:p>
            <a:r>
              <a:rPr lang="en-US" dirty="0" smtClean="0"/>
              <a:t>Temperament – all are pack hounds</a:t>
            </a:r>
          </a:p>
          <a:p>
            <a:r>
              <a:rPr lang="en-US" dirty="0" smtClean="0"/>
              <a:t>Endurance – all are ALL DAY hunters</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 Neck &amp; Throat</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7" name="Rectangle 6"/>
          <p:cNvSpPr/>
          <p:nvPr/>
        </p:nvSpPr>
        <p:spPr>
          <a:xfrm>
            <a:off x="228600" y="1676400"/>
            <a:ext cx="4267200" cy="4401205"/>
          </a:xfrm>
          <a:prstGeom prst="rect">
            <a:avLst/>
          </a:prstGeom>
        </p:spPr>
        <p:txBody>
          <a:bodyPr wrap="square">
            <a:spAutoFit/>
          </a:bodyPr>
          <a:lstStyle/>
          <a:p>
            <a:r>
              <a:rPr lang="en-US" sz="2800" dirty="0" smtClean="0">
                <a:solidFill>
                  <a:srgbClr val="0000FF"/>
                </a:solidFill>
              </a:rPr>
              <a:t>The neck must be long and pliable enough for the nose to reach the ground for tracking without forcing the dog to crouch. There should be a slight arch from where the neck meets the </a:t>
            </a:r>
            <a:r>
              <a:rPr lang="en-US" sz="2800" dirty="0" err="1" smtClean="0">
                <a:solidFill>
                  <a:srgbClr val="0000FF"/>
                </a:solidFill>
              </a:rPr>
              <a:t>occiput</a:t>
            </a:r>
            <a:r>
              <a:rPr lang="en-US" sz="2800" dirty="0" smtClean="0">
                <a:solidFill>
                  <a:srgbClr val="0000FF"/>
                </a:solidFill>
              </a:rPr>
              <a:t> and extends down, blending smoothly into the shoulders.</a:t>
            </a:r>
            <a:endParaRPr lang="en-US" sz="2800" dirty="0">
              <a:solidFill>
                <a:srgbClr val="0000FF"/>
              </a:solidFill>
            </a:endParaRPr>
          </a:p>
        </p:txBody>
      </p:sp>
      <p:pic>
        <p:nvPicPr>
          <p:cNvPr id="1026" name="Picture 2" descr="http://nbcjudgeseducation.files.wordpress.com/2012/08/viz_neck_shoulder.jpg?w=1024&amp;h=929">
            <a:hlinkClick r:id="rId3"/>
          </p:cNvPr>
          <p:cNvPicPr>
            <a:picLocks noChangeAspect="1" noChangeArrowheads="1"/>
          </p:cNvPicPr>
          <p:nvPr/>
        </p:nvPicPr>
        <p:blipFill>
          <a:blip r:embed="rId4" cstate="print"/>
          <a:srcRect/>
          <a:stretch>
            <a:fillRect/>
          </a:stretch>
        </p:blipFill>
        <p:spPr bwMode="auto">
          <a:xfrm>
            <a:off x="4419600" y="1676400"/>
            <a:ext cx="4419600" cy="4009578"/>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 Shoulders &amp; Chest</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6" name="Rectangle 5"/>
          <p:cNvSpPr/>
          <p:nvPr/>
        </p:nvSpPr>
        <p:spPr>
          <a:xfrm>
            <a:off x="152400" y="1600200"/>
            <a:ext cx="4572000" cy="4524315"/>
          </a:xfrm>
          <a:prstGeom prst="rect">
            <a:avLst/>
          </a:prstGeom>
        </p:spPr>
        <p:txBody>
          <a:bodyPr>
            <a:spAutoFit/>
          </a:bodyPr>
          <a:lstStyle/>
          <a:p>
            <a:r>
              <a:rPr lang="en-US" sz="2400" dirty="0" smtClean="0">
                <a:solidFill>
                  <a:srgbClr val="0000FF"/>
                </a:solidFill>
              </a:rPr>
              <a:t>There should be </a:t>
            </a:r>
            <a:r>
              <a:rPr lang="en-US" sz="2400" dirty="0" err="1" smtClean="0">
                <a:solidFill>
                  <a:srgbClr val="0000FF"/>
                </a:solidFill>
              </a:rPr>
              <a:t>forechest</a:t>
            </a:r>
            <a:r>
              <a:rPr lang="en-US" sz="2400" dirty="0" smtClean="0">
                <a:solidFill>
                  <a:srgbClr val="0000FF"/>
                </a:solidFill>
              </a:rPr>
              <a:t> visible in front of the shoulders and front legs, allowing for sufficient lung/heart capacity and layback of shoulder. The end of the sternum should be behind the front legs and the brisket should reach at least to, or preferably a bit below, the point of the elbow</a:t>
            </a:r>
            <a:r>
              <a:rPr lang="en-US" sz="2400" b="1" dirty="0" smtClean="0">
                <a:solidFill>
                  <a:srgbClr val="0000FF"/>
                </a:solidFill>
              </a:rPr>
              <a:t>. </a:t>
            </a:r>
            <a:r>
              <a:rPr lang="en-US" sz="2400" dirty="0" smtClean="0">
                <a:solidFill>
                  <a:srgbClr val="0000FF"/>
                </a:solidFill>
              </a:rPr>
              <a:t>The distance between withers and ground is equally divided by elbow and depth of chest.</a:t>
            </a:r>
          </a:p>
        </p:txBody>
      </p:sp>
      <p:pic>
        <p:nvPicPr>
          <p:cNvPr id="51202" name="Picture 2" descr="http://nbcjudgeseducation.files.wordpress.com/2012/08/viz_body.jpg?w=1024&amp;h=916">
            <a:hlinkClick r:id="rId3"/>
          </p:cNvPr>
          <p:cNvPicPr>
            <a:picLocks noChangeAspect="1" noChangeArrowheads="1"/>
          </p:cNvPicPr>
          <p:nvPr/>
        </p:nvPicPr>
        <p:blipFill>
          <a:blip r:embed="rId4" cstate="print"/>
          <a:srcRect/>
          <a:stretch>
            <a:fillRect/>
          </a:stretch>
        </p:blipFill>
        <p:spPr bwMode="auto">
          <a:xfrm>
            <a:off x="4876800" y="2133600"/>
            <a:ext cx="4038600" cy="3612654"/>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 Shoulders &amp; Chest</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6" name="Rectangle 5"/>
          <p:cNvSpPr/>
          <p:nvPr/>
        </p:nvSpPr>
        <p:spPr>
          <a:xfrm>
            <a:off x="152400" y="1752600"/>
            <a:ext cx="4572000" cy="4031873"/>
          </a:xfrm>
          <a:prstGeom prst="rect">
            <a:avLst/>
          </a:prstGeom>
        </p:spPr>
        <p:txBody>
          <a:bodyPr>
            <a:spAutoFit/>
          </a:bodyPr>
          <a:lstStyle/>
          <a:p>
            <a:r>
              <a:rPr lang="en-US" sz="3200" dirty="0" smtClean="0">
                <a:solidFill>
                  <a:srgbClr val="0000FF"/>
                </a:solidFill>
              </a:rPr>
              <a:t>In the correct shoulder assembly, a line dropped from the tip of the scapula to the ground will fall through the front leg. The length of the scapula should be equal to the length of the </a:t>
            </a:r>
            <a:r>
              <a:rPr lang="en-US" sz="3200" dirty="0" err="1" smtClean="0">
                <a:solidFill>
                  <a:srgbClr val="0000FF"/>
                </a:solidFill>
              </a:rPr>
              <a:t>humerus</a:t>
            </a:r>
            <a:r>
              <a:rPr lang="en-US" sz="3200" dirty="0" smtClean="0">
                <a:solidFill>
                  <a:srgbClr val="0000FF"/>
                </a:solidFill>
              </a:rPr>
              <a:t>.</a:t>
            </a:r>
            <a:endParaRPr lang="en-US" sz="3200" dirty="0">
              <a:solidFill>
                <a:srgbClr val="0000FF"/>
              </a:solidFill>
            </a:endParaRPr>
          </a:p>
        </p:txBody>
      </p:sp>
      <p:pic>
        <p:nvPicPr>
          <p:cNvPr id="51202" name="Picture 2" descr="http://nbcjudgeseducation.files.wordpress.com/2012/08/viz_body.jpg?w=1024&amp;h=916">
            <a:hlinkClick r:id="rId3"/>
          </p:cNvPr>
          <p:cNvPicPr>
            <a:picLocks noChangeAspect="1" noChangeArrowheads="1"/>
          </p:cNvPicPr>
          <p:nvPr/>
        </p:nvPicPr>
        <p:blipFill>
          <a:blip r:embed="rId4" cstate="print"/>
          <a:srcRect/>
          <a:stretch>
            <a:fillRect/>
          </a:stretch>
        </p:blipFill>
        <p:spPr bwMode="auto">
          <a:xfrm>
            <a:off x="4876800" y="2133600"/>
            <a:ext cx="4038600" cy="3612654"/>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 Back, Loin &amp; Ribs</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6" name="Rectangle 5"/>
          <p:cNvSpPr/>
          <p:nvPr/>
        </p:nvSpPr>
        <p:spPr>
          <a:xfrm>
            <a:off x="152400" y="1219200"/>
            <a:ext cx="4572000" cy="4893647"/>
          </a:xfrm>
          <a:prstGeom prst="rect">
            <a:avLst/>
          </a:prstGeom>
        </p:spPr>
        <p:txBody>
          <a:bodyPr>
            <a:spAutoFit/>
          </a:bodyPr>
          <a:lstStyle/>
          <a:p>
            <a:r>
              <a:rPr lang="en-US" sz="2400" dirty="0" smtClean="0">
                <a:solidFill>
                  <a:srgbClr val="0000FF"/>
                </a:solidFill>
              </a:rPr>
              <a:t>The ribs should extend well back, 2/3 of the distance from the withers to the point of hip should be ribbing, the remaining 1/3, the loin. The ribs should spring wide from the spine gradually rounded off as they reach the brisket. Viewed in profile, the Beagle should have a slight tuck-up with a gradual rise in the underline from where it becomes visible behind the front leg to where it disappears behind the rear leg.</a:t>
            </a:r>
            <a:endParaRPr lang="en-US" sz="2400" dirty="0">
              <a:solidFill>
                <a:srgbClr val="0000FF"/>
              </a:solidFill>
            </a:endParaRPr>
          </a:p>
        </p:txBody>
      </p:sp>
      <p:pic>
        <p:nvPicPr>
          <p:cNvPr id="1026" name="Picture 2" descr="http://nbcjudgeseducation.files.wordpress.com/2012/08/viz_skeleton.jpg"/>
          <p:cNvPicPr>
            <a:picLocks noChangeAspect="1" noChangeArrowheads="1"/>
          </p:cNvPicPr>
          <p:nvPr/>
        </p:nvPicPr>
        <p:blipFill>
          <a:blip r:embed="rId3" cstate="print"/>
          <a:srcRect/>
          <a:stretch>
            <a:fillRect/>
          </a:stretch>
        </p:blipFill>
        <p:spPr bwMode="auto">
          <a:xfrm>
            <a:off x="4572000" y="1676400"/>
            <a:ext cx="4611104" cy="3581400"/>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 Back, Loin &amp; Ribs</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6" name="Rectangle 5"/>
          <p:cNvSpPr/>
          <p:nvPr/>
        </p:nvSpPr>
        <p:spPr>
          <a:xfrm>
            <a:off x="304800" y="3581400"/>
            <a:ext cx="8382000" cy="2308324"/>
          </a:xfrm>
          <a:prstGeom prst="rect">
            <a:avLst/>
          </a:prstGeom>
        </p:spPr>
        <p:txBody>
          <a:bodyPr wrap="square">
            <a:spAutoFit/>
          </a:bodyPr>
          <a:lstStyle/>
          <a:p>
            <a:r>
              <a:rPr lang="en-US" sz="2400" dirty="0" smtClean="0">
                <a:solidFill>
                  <a:srgbClr val="0000FF"/>
                </a:solidFill>
              </a:rPr>
              <a:t>The </a:t>
            </a:r>
            <a:r>
              <a:rPr lang="en-US" sz="2400" dirty="0" err="1" smtClean="0">
                <a:solidFill>
                  <a:srgbClr val="0000FF"/>
                </a:solidFill>
              </a:rPr>
              <a:t>topline</a:t>
            </a:r>
            <a:r>
              <a:rPr lang="en-US" sz="2400" dirty="0" smtClean="0">
                <a:solidFill>
                  <a:srgbClr val="0000FF"/>
                </a:solidFill>
              </a:rPr>
              <a:t> should be level. The “slightly arched” loin does not mean a roach or curve resulting in a low tail set. Muscle development along either side of the spine gives the loin a slightly arched look when viewed from above, the front or behind, but not in profile. Viewed from above, the shoulders/chest and the pelvis should be of equal width.</a:t>
            </a:r>
            <a:endParaRPr lang="en-US" sz="2400" dirty="0">
              <a:solidFill>
                <a:srgbClr val="0000FF"/>
              </a:solidFill>
            </a:endParaRPr>
          </a:p>
        </p:txBody>
      </p:sp>
      <p:pic>
        <p:nvPicPr>
          <p:cNvPr id="99330" name="Picture 2" descr="http://nbcjudgeseducation.files.wordpress.com/2012/08/viz_overhead_crop.jpg?w=584&amp;h=169">
            <a:hlinkClick r:id="rId3"/>
          </p:cNvPr>
          <p:cNvPicPr>
            <a:picLocks noChangeAspect="1" noChangeArrowheads="1"/>
          </p:cNvPicPr>
          <p:nvPr/>
        </p:nvPicPr>
        <p:blipFill>
          <a:blip r:embed="rId4" cstate="print"/>
          <a:srcRect/>
          <a:stretch>
            <a:fillRect/>
          </a:stretch>
        </p:blipFill>
        <p:spPr bwMode="auto">
          <a:xfrm>
            <a:off x="1905000" y="1600200"/>
            <a:ext cx="5562600" cy="1609726"/>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smtClean="0"/>
              <a:t>Running Gear</a:t>
            </a:r>
          </a:p>
        </p:txBody>
      </p:sp>
      <p:pic>
        <p:nvPicPr>
          <p:cNvPr id="8" name="Picture 7"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
        <p:nvSpPr>
          <p:cNvPr id="6" name="Rectangle 3"/>
          <p:cNvSpPr txBox="1">
            <a:spLocks noChangeArrowheads="1"/>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Forelegs – 10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Hips, thighs &amp;</a:t>
            </a:r>
            <a:br>
              <a:rPr kumimoji="0" lang="en-US" sz="3200" b="0" i="0" u="none" strike="noStrike" kern="1200" cap="none" spc="0" normalizeH="0" baseline="0" noProof="0" smtClean="0">
                <a:ln>
                  <a:noFill/>
                </a:ln>
                <a:solidFill>
                  <a:schemeClr val="tx1"/>
                </a:solidFill>
                <a:effectLst/>
                <a:uLnTx/>
                <a:uFillTx/>
                <a:latin typeface="+mn-lt"/>
                <a:ea typeface="+mn-ea"/>
                <a:cs typeface="+mn-cs"/>
              </a:rPr>
            </a:br>
            <a:r>
              <a:rPr kumimoji="0" lang="en-US" sz="3200" b="0" i="0" u="none" strike="noStrike" kern="1200" cap="none" spc="0" normalizeH="0" baseline="0" noProof="0" smtClean="0">
                <a:ln>
                  <a:noFill/>
                </a:ln>
                <a:solidFill>
                  <a:schemeClr val="tx1"/>
                </a:solidFill>
                <a:effectLst/>
                <a:uLnTx/>
                <a:uFillTx/>
                <a:latin typeface="+mn-lt"/>
                <a:ea typeface="+mn-ea"/>
                <a:cs typeface="+mn-cs"/>
              </a:rPr>
              <a:t>hind legs  - 10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Feet         - 10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smtClean="0">
                <a:ln>
                  <a:noFill/>
                </a:ln>
                <a:solidFill>
                  <a:schemeClr val="tx1"/>
                </a:solidFill>
                <a:effectLst/>
                <a:uLnTx/>
                <a:uFillTx/>
                <a:latin typeface="+mn-lt"/>
                <a:ea typeface="+mn-ea"/>
                <a:cs typeface="+mn-cs"/>
              </a:rPr>
              <a:t>Total           30 points</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Text Placeholder 8"/>
          <p:cNvSpPr>
            <a:spLocks noGrp="1"/>
          </p:cNvSpPr>
          <p:nvPr>
            <p:ph type="body" sz="half" idx="1"/>
          </p:nvPr>
        </p:nvSpPr>
        <p:spPr/>
        <p:txBody>
          <a:bodyPr/>
          <a:lstStyle/>
          <a:p>
            <a:r>
              <a:rPr lang="en-US" dirty="0" smtClean="0"/>
              <a:t> </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smtClean="0"/>
              <a:t>Forelegs</a:t>
            </a:r>
          </a:p>
        </p:txBody>
      </p:sp>
      <p:sp>
        <p:nvSpPr>
          <p:cNvPr id="150531" name="Rectangle 3"/>
          <p:cNvSpPr>
            <a:spLocks noGrp="1" noChangeArrowheads="1"/>
          </p:cNvSpPr>
          <p:nvPr>
            <p:ph type="body" sz="half" idx="1"/>
          </p:nvPr>
        </p:nvSpPr>
        <p:spPr/>
        <p:txBody>
          <a:bodyPr>
            <a:normAutofit fontScale="92500" lnSpcReduction="20000"/>
          </a:bodyPr>
          <a:lstStyle/>
          <a:p>
            <a:pPr marL="0" lvl="0" indent="0" fontAlgn="base">
              <a:spcBef>
                <a:spcPct val="0"/>
              </a:spcBef>
              <a:spcAft>
                <a:spcPct val="0"/>
              </a:spcAft>
              <a:buNone/>
            </a:pPr>
            <a:r>
              <a:rPr lang="en-US" sz="2800" b="1" dirty="0" smtClean="0">
                <a:latin typeface="Calibri" pitchFamily="34" charset="0"/>
                <a:ea typeface="Times New Roman" pitchFamily="18" charset="0"/>
                <a:cs typeface="Times New Roman" pitchFamily="18" charset="0"/>
              </a:rPr>
              <a:t>Forelegs and Feet</a:t>
            </a:r>
            <a:r>
              <a:rPr lang="en-US" sz="2800" dirty="0" smtClean="0">
                <a:latin typeface="Calibri" pitchFamily="34" charset="0"/>
                <a:ea typeface="Times New Roman" pitchFamily="18" charset="0"/>
                <a:cs typeface="Times New Roman" pitchFamily="18" charset="0"/>
              </a:rPr>
              <a:t> </a:t>
            </a:r>
            <a:br>
              <a:rPr lang="en-US" sz="2800" dirty="0" smtClean="0">
                <a:latin typeface="Calibri" pitchFamily="34" charset="0"/>
                <a:ea typeface="Times New Roman" pitchFamily="18" charset="0"/>
                <a:cs typeface="Times New Roman" pitchFamily="18" charset="0"/>
              </a:rPr>
            </a:br>
            <a:r>
              <a:rPr lang="en-US" sz="2800" b="1" i="1" dirty="0" smtClean="0">
                <a:latin typeface="Calibri" pitchFamily="34" charset="0"/>
                <a:ea typeface="Times New Roman" pitchFamily="18" charset="0"/>
                <a:cs typeface="Times New Roman" pitchFamily="18" charset="0"/>
              </a:rPr>
              <a:t>Forelegs (10 pts): </a:t>
            </a:r>
            <a:r>
              <a:rPr lang="en-US" sz="2800" dirty="0" smtClean="0">
                <a:latin typeface="Calibri" pitchFamily="34" charset="0"/>
                <a:ea typeface="Times New Roman" pitchFamily="18" charset="0"/>
                <a:cs typeface="Times New Roman" pitchFamily="18" charset="0"/>
              </a:rPr>
              <a:t>Straight, with plenty of bone in proportion to size of the hound. Pasterns short and straight. </a:t>
            </a:r>
            <a:r>
              <a:rPr lang="en-US" sz="2800" b="1" i="1" dirty="0" smtClean="0">
                <a:latin typeface="Calibri" pitchFamily="34" charset="0"/>
                <a:ea typeface="Times New Roman" pitchFamily="18" charset="0"/>
                <a:cs typeface="Times New Roman" pitchFamily="18" charset="0"/>
              </a:rPr>
              <a:t>Feet (10 pts): </a:t>
            </a:r>
            <a:r>
              <a:rPr lang="en-US" sz="2800" dirty="0" smtClean="0">
                <a:latin typeface="Calibri" pitchFamily="34" charset="0"/>
                <a:ea typeface="Times New Roman" pitchFamily="18" charset="0"/>
                <a:cs typeface="Times New Roman" pitchFamily="18" charset="0"/>
              </a:rPr>
              <a:t>Close, round and firm. Pad full and hard. </a:t>
            </a:r>
            <a:r>
              <a:rPr lang="en-US" sz="2800" b="1" i="1" dirty="0" smtClean="0">
                <a:latin typeface="Calibri" pitchFamily="34" charset="0"/>
                <a:ea typeface="Times New Roman" pitchFamily="18" charset="0"/>
                <a:cs typeface="Times New Roman" pitchFamily="18" charset="0"/>
              </a:rPr>
              <a:t>Defects</a:t>
            </a:r>
            <a:r>
              <a:rPr lang="en-US" sz="2800" dirty="0" smtClean="0">
                <a:latin typeface="Calibri" pitchFamily="34" charset="0"/>
                <a:ea typeface="Times New Roman" pitchFamily="18" charset="0"/>
                <a:cs typeface="Times New Roman" pitchFamily="18" charset="0"/>
              </a:rPr>
              <a:t>--Out at elbows. Knees knuckled over forward, or bent backward. Forelegs crooked or </a:t>
            </a:r>
            <a:r>
              <a:rPr lang="en-US" sz="2800" dirty="0" err="1" smtClean="0">
                <a:latin typeface="Calibri" pitchFamily="34" charset="0"/>
                <a:ea typeface="Times New Roman" pitchFamily="18" charset="0"/>
                <a:cs typeface="Times New Roman" pitchFamily="18" charset="0"/>
              </a:rPr>
              <a:t>Dachshundlike</a:t>
            </a:r>
            <a:r>
              <a:rPr lang="en-US" sz="2800" dirty="0" smtClean="0">
                <a:latin typeface="Calibri" pitchFamily="34" charset="0"/>
                <a:ea typeface="Times New Roman" pitchFamily="18" charset="0"/>
                <a:cs typeface="Times New Roman" pitchFamily="18" charset="0"/>
              </a:rPr>
              <a:t>. Feet long, open or spreading.</a:t>
            </a:r>
            <a:endParaRPr lang="en-US" sz="2800" dirty="0" smtClean="0">
              <a:latin typeface="Arial" pitchFamily="34" charset="0"/>
              <a:cs typeface="Arial" pitchFamily="34" charset="0"/>
            </a:endParaRPr>
          </a:p>
        </p:txBody>
      </p:sp>
      <p:pic>
        <p:nvPicPr>
          <p:cNvPr id="150532" name="Picture 4" descr="Front"/>
          <p:cNvPicPr>
            <a:picLocks noGrp="1" noChangeAspect="1" noChangeArrowheads="1"/>
          </p:cNvPicPr>
          <p:nvPr>
            <p:ph sz="half" idx="2"/>
          </p:nvPr>
        </p:nvPicPr>
        <p:blipFill>
          <a:blip r:embed="rId3" cstate="print"/>
          <a:srcRect/>
          <a:stretch>
            <a:fillRect/>
          </a:stretch>
        </p:blipFill>
        <p:spPr>
          <a:xfrm>
            <a:off x="5105400" y="1981200"/>
            <a:ext cx="2934797" cy="4362536"/>
          </a:xfrm>
          <a:noFill/>
        </p:spPr>
      </p:pic>
      <p:pic>
        <p:nvPicPr>
          <p:cNvPr id="5" name="Picture 4"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smtClean="0"/>
              <a:t>Correct forelegs &amp; feet</a:t>
            </a:r>
          </a:p>
        </p:txBody>
      </p:sp>
      <p:pic>
        <p:nvPicPr>
          <p:cNvPr id="151555" name="Picture 3" descr="Front legs 2"/>
          <p:cNvPicPr>
            <a:picLocks noGrp="1" noChangeAspect="1" noChangeArrowheads="1"/>
          </p:cNvPicPr>
          <p:nvPr>
            <p:ph idx="1"/>
          </p:nvPr>
        </p:nvPicPr>
        <p:blipFill>
          <a:blip r:embed="rId3" cstate="print"/>
          <a:srcRect/>
          <a:stretch>
            <a:fillRect/>
          </a:stretch>
        </p:blipFill>
        <p:spPr>
          <a:xfrm>
            <a:off x="2571750" y="1400175"/>
            <a:ext cx="3997325" cy="4924425"/>
          </a:xfrm>
          <a:noFill/>
        </p:spPr>
      </p:pic>
      <p:pic>
        <p:nvPicPr>
          <p:cNvPr id="4" name="Picture 3"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smtClean="0"/>
              <a:t>Forelegs - Pasterns</a:t>
            </a:r>
          </a:p>
        </p:txBody>
      </p:sp>
      <p:sp>
        <p:nvSpPr>
          <p:cNvPr id="155651" name="Rectangle 3"/>
          <p:cNvSpPr>
            <a:spLocks noGrp="1" noChangeArrowheads="1"/>
          </p:cNvSpPr>
          <p:nvPr>
            <p:ph type="body" sz="half" idx="1"/>
          </p:nvPr>
        </p:nvSpPr>
        <p:spPr/>
        <p:txBody>
          <a:bodyPr/>
          <a:lstStyle/>
          <a:p>
            <a:pPr eaLnBrk="1" hangingPunct="1"/>
            <a:endParaRPr lang="en-US" sz="2800" smtClean="0"/>
          </a:p>
          <a:p>
            <a:pPr eaLnBrk="1" hangingPunct="1"/>
            <a:endParaRPr lang="en-US" sz="2800" smtClean="0"/>
          </a:p>
          <a:p>
            <a:pPr eaLnBrk="1" hangingPunct="1"/>
            <a:endParaRPr lang="en-US" sz="2800" smtClean="0"/>
          </a:p>
          <a:p>
            <a:pPr eaLnBrk="1" hangingPunct="1"/>
            <a:r>
              <a:rPr lang="en-US" sz="2800" smtClean="0"/>
              <a:t>Pasterns short and straight</a:t>
            </a:r>
          </a:p>
        </p:txBody>
      </p:sp>
      <p:pic>
        <p:nvPicPr>
          <p:cNvPr id="155652" name="Picture 4" descr="13 inch bitch 1"/>
          <p:cNvPicPr>
            <a:picLocks noGrp="1" noChangeAspect="1" noChangeArrowheads="1"/>
          </p:cNvPicPr>
          <p:nvPr>
            <p:ph sz="half" idx="2"/>
          </p:nvPr>
        </p:nvPicPr>
        <p:blipFill>
          <a:blip r:embed="rId2" cstate="print"/>
          <a:srcRect/>
          <a:stretch>
            <a:fillRect/>
          </a:stretch>
        </p:blipFill>
        <p:spPr>
          <a:xfrm>
            <a:off x="5037138" y="2605088"/>
            <a:ext cx="3260725" cy="2516187"/>
          </a:xfrm>
          <a:noFill/>
        </p:spPr>
      </p:pic>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pPr eaLnBrk="1" hangingPunct="1"/>
            <a:r>
              <a:rPr lang="en-US" smtClean="0"/>
              <a:t>Feet</a:t>
            </a:r>
          </a:p>
        </p:txBody>
      </p:sp>
      <p:sp>
        <p:nvSpPr>
          <p:cNvPr id="158723" name="Rectangle 3"/>
          <p:cNvSpPr>
            <a:spLocks noGrp="1" noChangeArrowheads="1"/>
          </p:cNvSpPr>
          <p:nvPr>
            <p:ph type="body" sz="half" idx="1"/>
          </p:nvPr>
        </p:nvSpPr>
        <p:spPr>
          <a:xfrm>
            <a:off x="457200" y="1600201"/>
            <a:ext cx="8458200" cy="1600200"/>
          </a:xfrm>
        </p:spPr>
        <p:txBody>
          <a:bodyPr>
            <a:normAutofit fontScale="92500" lnSpcReduction="20000"/>
          </a:bodyPr>
          <a:lstStyle/>
          <a:p>
            <a:pPr eaLnBrk="1" hangingPunct="1"/>
            <a:endParaRPr lang="en-US" sz="2800" dirty="0" smtClean="0"/>
          </a:p>
          <a:p>
            <a:pPr eaLnBrk="1" hangingPunct="1"/>
            <a:endParaRPr lang="en-US" sz="2800" dirty="0" smtClean="0"/>
          </a:p>
          <a:p>
            <a:pPr eaLnBrk="1" hangingPunct="1"/>
            <a:r>
              <a:rPr lang="en-US" sz="2800" dirty="0" smtClean="0"/>
              <a:t>Close, round and firm.</a:t>
            </a:r>
          </a:p>
          <a:p>
            <a:pPr eaLnBrk="1" hangingPunct="1"/>
            <a:r>
              <a:rPr lang="en-US" sz="2800" dirty="0" smtClean="0"/>
              <a:t>Pads full &amp; hard. </a:t>
            </a:r>
          </a:p>
        </p:txBody>
      </p:sp>
      <p:pic>
        <p:nvPicPr>
          <p:cNvPr id="158724" name="Picture 4" descr="Feet - Correct"/>
          <p:cNvPicPr>
            <a:picLocks noGrp="1" noChangeAspect="1" noChangeArrowheads="1"/>
          </p:cNvPicPr>
          <p:nvPr>
            <p:ph sz="half" idx="2"/>
          </p:nvPr>
        </p:nvPicPr>
        <p:blipFill>
          <a:blip r:embed="rId3" cstate="print"/>
          <a:srcRect/>
          <a:stretch>
            <a:fillRect/>
          </a:stretch>
        </p:blipFill>
        <p:spPr>
          <a:xfrm>
            <a:off x="5105400" y="3505200"/>
            <a:ext cx="3190875" cy="2847975"/>
          </a:xfrm>
          <a:noFill/>
        </p:spPr>
      </p:pic>
      <p:pic>
        <p:nvPicPr>
          <p:cNvPr id="5" name="Picture 3" descr="feet - correct 001"/>
          <p:cNvPicPr>
            <a:picLocks noChangeAspect="1" noChangeArrowheads="1"/>
          </p:cNvPicPr>
          <p:nvPr/>
        </p:nvPicPr>
        <p:blipFill>
          <a:blip r:embed="rId4" cstate="print"/>
          <a:srcRect/>
          <a:stretch>
            <a:fillRect/>
          </a:stretch>
        </p:blipFill>
        <p:spPr>
          <a:xfrm>
            <a:off x="609601" y="3580576"/>
            <a:ext cx="2743200" cy="2972624"/>
          </a:xfrm>
          <a:prstGeom prst="rect">
            <a:avLst/>
          </a:prstGeom>
          <a:noFill/>
        </p:spPr>
      </p:pic>
      <p:pic>
        <p:nvPicPr>
          <p:cNvPr id="6" name="Picture 5" descr="NBC-Logo-green_gold.jpg"/>
          <p:cNvPicPr>
            <a:picLocks noChangeAspect="1"/>
          </p:cNvPicPr>
          <p:nvPr/>
        </p:nvPicPr>
        <p:blipFill>
          <a:blip r:embed="rId5" cstate="print"/>
          <a:stretch>
            <a:fillRect/>
          </a:stretch>
        </p:blipFill>
        <p:spPr>
          <a:xfrm>
            <a:off x="7772400" y="152400"/>
            <a:ext cx="1162050" cy="11620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Comparison</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9" name="Picture 8"/>
          <p:cNvPicPr>
            <a:picLocks noChangeAspect="1"/>
          </p:cNvPicPr>
          <p:nvPr/>
        </p:nvPicPr>
        <p:blipFill>
          <a:blip r:embed="rId3" cstate="print"/>
          <a:stretch>
            <a:fillRect/>
          </a:stretch>
        </p:blipFill>
        <p:spPr>
          <a:xfrm>
            <a:off x="4648200" y="3048000"/>
            <a:ext cx="2166232" cy="2387600"/>
          </a:xfrm>
          <a:prstGeom prst="rect">
            <a:avLst/>
          </a:prstGeom>
        </p:spPr>
      </p:pic>
      <p:pic>
        <p:nvPicPr>
          <p:cNvPr id="10" name="Picture 9"/>
          <p:cNvPicPr>
            <a:picLocks noChangeAspect="1"/>
          </p:cNvPicPr>
          <p:nvPr/>
        </p:nvPicPr>
        <p:blipFill>
          <a:blip r:embed="rId4" cstate="print"/>
          <a:stretch>
            <a:fillRect/>
          </a:stretch>
        </p:blipFill>
        <p:spPr>
          <a:xfrm>
            <a:off x="6806073" y="4343400"/>
            <a:ext cx="2067314" cy="2349499"/>
          </a:xfrm>
          <a:prstGeom prst="rect">
            <a:avLst/>
          </a:prstGeom>
        </p:spPr>
      </p:pic>
      <p:pic>
        <p:nvPicPr>
          <p:cNvPr id="11" name="Picture 10"/>
          <p:cNvPicPr>
            <a:picLocks noChangeAspect="1"/>
          </p:cNvPicPr>
          <p:nvPr/>
        </p:nvPicPr>
        <p:blipFill>
          <a:blip r:embed="rId5"/>
          <a:stretch>
            <a:fillRect/>
          </a:stretch>
        </p:blipFill>
        <p:spPr>
          <a:xfrm>
            <a:off x="4559300" y="3416300"/>
            <a:ext cx="12700" cy="12700"/>
          </a:xfrm>
          <a:prstGeom prst="rect">
            <a:avLst/>
          </a:prstGeom>
        </p:spPr>
      </p:pic>
      <p:pic>
        <p:nvPicPr>
          <p:cNvPr id="12" name="Picture 11"/>
          <p:cNvPicPr>
            <a:picLocks noChangeAspect="1"/>
          </p:cNvPicPr>
          <p:nvPr/>
        </p:nvPicPr>
        <p:blipFill>
          <a:blip r:embed="rId5"/>
          <a:stretch>
            <a:fillRect/>
          </a:stretch>
        </p:blipFill>
        <p:spPr>
          <a:xfrm>
            <a:off x="4559300" y="3416300"/>
            <a:ext cx="12700" cy="12700"/>
          </a:xfrm>
          <a:prstGeom prst="rect">
            <a:avLst/>
          </a:prstGeom>
        </p:spPr>
      </p:pic>
      <p:pic>
        <p:nvPicPr>
          <p:cNvPr id="13" name="Picture 12"/>
          <p:cNvPicPr>
            <a:picLocks noChangeAspect="1"/>
          </p:cNvPicPr>
          <p:nvPr/>
        </p:nvPicPr>
        <p:blipFill>
          <a:blip r:embed="rId5"/>
          <a:stretch>
            <a:fillRect/>
          </a:stretch>
        </p:blipFill>
        <p:spPr>
          <a:xfrm>
            <a:off x="4559300" y="3416300"/>
            <a:ext cx="12700" cy="12700"/>
          </a:xfrm>
          <a:prstGeom prst="rect">
            <a:avLst/>
          </a:prstGeom>
        </p:spPr>
      </p:pic>
      <p:pic>
        <p:nvPicPr>
          <p:cNvPr id="14" name="Picture 13"/>
          <p:cNvPicPr>
            <a:picLocks noChangeAspect="1"/>
          </p:cNvPicPr>
          <p:nvPr/>
        </p:nvPicPr>
        <p:blipFill>
          <a:blip r:embed="rId5"/>
          <a:stretch>
            <a:fillRect/>
          </a:stretch>
        </p:blipFill>
        <p:spPr>
          <a:xfrm>
            <a:off x="4559300" y="3416300"/>
            <a:ext cx="12700" cy="12700"/>
          </a:xfrm>
          <a:prstGeom prst="rect">
            <a:avLst/>
          </a:prstGeom>
        </p:spPr>
      </p:pic>
      <p:pic>
        <p:nvPicPr>
          <p:cNvPr id="15" name="Picture 14"/>
          <p:cNvPicPr>
            <a:picLocks noChangeAspect="1"/>
          </p:cNvPicPr>
          <p:nvPr/>
        </p:nvPicPr>
        <p:blipFill>
          <a:blip r:embed="rId5"/>
          <a:stretch>
            <a:fillRect/>
          </a:stretch>
        </p:blipFill>
        <p:spPr>
          <a:xfrm>
            <a:off x="4559300" y="3416300"/>
            <a:ext cx="12700" cy="12700"/>
          </a:xfrm>
          <a:prstGeom prst="rect">
            <a:avLst/>
          </a:prstGeom>
        </p:spPr>
      </p:pic>
      <p:pic>
        <p:nvPicPr>
          <p:cNvPr id="16" name="Picture 15"/>
          <p:cNvPicPr>
            <a:picLocks noChangeAspect="1"/>
          </p:cNvPicPr>
          <p:nvPr/>
        </p:nvPicPr>
        <p:blipFill>
          <a:blip r:embed="rId5"/>
          <a:stretch>
            <a:fillRect/>
          </a:stretch>
        </p:blipFill>
        <p:spPr>
          <a:xfrm>
            <a:off x="4559300" y="3416300"/>
            <a:ext cx="12700" cy="12700"/>
          </a:xfrm>
          <a:prstGeom prst="rect">
            <a:avLst/>
          </a:prstGeom>
        </p:spPr>
      </p:pic>
      <p:pic>
        <p:nvPicPr>
          <p:cNvPr id="17" name="Picture 16"/>
          <p:cNvPicPr>
            <a:picLocks noChangeAspect="1"/>
          </p:cNvPicPr>
          <p:nvPr/>
        </p:nvPicPr>
        <p:blipFill>
          <a:blip r:embed="rId5"/>
          <a:stretch>
            <a:fillRect/>
          </a:stretch>
        </p:blipFill>
        <p:spPr>
          <a:xfrm>
            <a:off x="4559300" y="3416300"/>
            <a:ext cx="12700" cy="12700"/>
          </a:xfrm>
          <a:prstGeom prst="rect">
            <a:avLst/>
          </a:prstGeom>
        </p:spPr>
      </p:pic>
      <p:pic>
        <p:nvPicPr>
          <p:cNvPr id="18" name="Picture 17"/>
          <p:cNvPicPr>
            <a:picLocks noChangeAspect="1"/>
          </p:cNvPicPr>
          <p:nvPr/>
        </p:nvPicPr>
        <p:blipFill>
          <a:blip r:embed="rId6"/>
          <a:stretch>
            <a:fillRect/>
          </a:stretch>
        </p:blipFill>
        <p:spPr>
          <a:xfrm>
            <a:off x="4559300" y="3416300"/>
            <a:ext cx="12700" cy="12700"/>
          </a:xfrm>
          <a:prstGeom prst="rect">
            <a:avLst/>
          </a:prstGeom>
        </p:spPr>
      </p:pic>
      <p:pic>
        <p:nvPicPr>
          <p:cNvPr id="20" name="Picture 19"/>
          <p:cNvPicPr>
            <a:picLocks noChangeAspect="1"/>
          </p:cNvPicPr>
          <p:nvPr/>
        </p:nvPicPr>
        <p:blipFill>
          <a:blip r:embed="rId7" cstate="print"/>
          <a:stretch>
            <a:fillRect/>
          </a:stretch>
        </p:blipFill>
        <p:spPr>
          <a:xfrm>
            <a:off x="228600" y="1143000"/>
            <a:ext cx="2263977" cy="3048000"/>
          </a:xfrm>
          <a:prstGeom prst="rect">
            <a:avLst/>
          </a:prstGeom>
        </p:spPr>
      </p:pic>
      <p:pic>
        <p:nvPicPr>
          <p:cNvPr id="21" name="Picture 20"/>
          <p:cNvPicPr>
            <a:picLocks noChangeAspect="1"/>
          </p:cNvPicPr>
          <p:nvPr/>
        </p:nvPicPr>
        <p:blipFill>
          <a:blip r:embed="rId5"/>
          <a:stretch>
            <a:fillRect/>
          </a:stretch>
        </p:blipFill>
        <p:spPr>
          <a:xfrm>
            <a:off x="4559300" y="3416300"/>
            <a:ext cx="12700" cy="12700"/>
          </a:xfrm>
          <a:prstGeom prst="rect">
            <a:avLst/>
          </a:prstGeom>
        </p:spPr>
      </p:pic>
      <p:pic>
        <p:nvPicPr>
          <p:cNvPr id="22" name="Picture 21" descr="Screen Shot 2012-09-16 at 2.02.00 P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7000" y="2362200"/>
            <a:ext cx="1940964" cy="2628900"/>
          </a:xfrm>
          <a:prstGeom prst="rect">
            <a:avLst/>
          </a:prstGeom>
        </p:spPr>
      </p:pic>
    </p:spTree>
    <p:extLst>
      <p:ext uri="{BB962C8B-B14F-4D97-AF65-F5344CB8AC3E}">
        <p14:creationId xmlns:p14="http://schemas.microsoft.com/office/powerpoint/2010/main" val="6762362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smtClean="0"/>
              <a:t>Forelegs - Defects</a:t>
            </a:r>
          </a:p>
        </p:txBody>
      </p:sp>
      <p:pic>
        <p:nvPicPr>
          <p:cNvPr id="152579" name="Picture 4" descr="crooked front legs"/>
          <p:cNvPicPr>
            <a:picLocks noGrp="1" noChangeAspect="1" noChangeArrowheads="1"/>
          </p:cNvPicPr>
          <p:nvPr>
            <p:ph sz="half" idx="1"/>
          </p:nvPr>
        </p:nvPicPr>
        <p:blipFill>
          <a:blip r:embed="rId3" cstate="print"/>
          <a:srcRect/>
          <a:stretch>
            <a:fillRect/>
          </a:stretch>
        </p:blipFill>
        <p:spPr>
          <a:xfrm>
            <a:off x="1219200" y="1752601"/>
            <a:ext cx="1865381" cy="3733800"/>
          </a:xfrm>
          <a:noFill/>
        </p:spPr>
      </p:pic>
      <p:sp>
        <p:nvSpPr>
          <p:cNvPr id="152580" name="Rectangle 3"/>
          <p:cNvSpPr>
            <a:spLocks noGrp="1" noChangeArrowheads="1"/>
          </p:cNvSpPr>
          <p:nvPr>
            <p:ph type="body" sz="half" idx="2"/>
          </p:nvPr>
        </p:nvSpPr>
        <p:spPr>
          <a:xfrm>
            <a:off x="304800" y="5410200"/>
            <a:ext cx="4038600" cy="4525963"/>
          </a:xfrm>
        </p:spPr>
        <p:txBody>
          <a:bodyPr/>
          <a:lstStyle/>
          <a:p>
            <a:pPr eaLnBrk="1" hangingPunct="1"/>
            <a:r>
              <a:rPr lang="en-US" sz="2800" dirty="0" smtClean="0"/>
              <a:t>Forelegs crooked or dachshund-like. </a:t>
            </a:r>
          </a:p>
        </p:txBody>
      </p:sp>
      <p:pic>
        <p:nvPicPr>
          <p:cNvPr id="5" name="Picture 4" descr="NBC-Logo-green_gold.jpg"/>
          <p:cNvPicPr>
            <a:picLocks noChangeAspect="1"/>
          </p:cNvPicPr>
          <p:nvPr/>
        </p:nvPicPr>
        <p:blipFill>
          <a:blip r:embed="rId4" cstate="print"/>
          <a:stretch>
            <a:fillRect/>
          </a:stretch>
        </p:blipFill>
        <p:spPr>
          <a:xfrm>
            <a:off x="7772400" y="152400"/>
            <a:ext cx="1162050" cy="1162050"/>
          </a:xfrm>
          <a:prstGeom prst="rect">
            <a:avLst/>
          </a:prstGeom>
        </p:spPr>
      </p:pic>
      <p:pic>
        <p:nvPicPr>
          <p:cNvPr id="6" name="Picture 4" descr="toeing in"/>
          <p:cNvPicPr>
            <a:picLocks noChangeAspect="1" noChangeArrowheads="1"/>
          </p:cNvPicPr>
          <p:nvPr/>
        </p:nvPicPr>
        <p:blipFill>
          <a:blip r:embed="rId5" cstate="print"/>
          <a:srcRect/>
          <a:stretch>
            <a:fillRect/>
          </a:stretch>
        </p:blipFill>
        <p:spPr>
          <a:xfrm>
            <a:off x="4648199" y="1710891"/>
            <a:ext cx="2098733" cy="3623109"/>
          </a:xfrm>
          <a:prstGeom prst="rect">
            <a:avLst/>
          </a:prstGeom>
          <a:noFill/>
        </p:spPr>
      </p:pic>
      <p:sp>
        <p:nvSpPr>
          <p:cNvPr id="7" name="Rectangle 3"/>
          <p:cNvSpPr txBox="1">
            <a:spLocks noChangeArrowheads="1"/>
          </p:cNvSpPr>
          <p:nvPr/>
        </p:nvSpPr>
        <p:spPr>
          <a:xfrm>
            <a:off x="4419600" y="5334000"/>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smtClean="0"/>
              <a:t>Out at elbows</a:t>
            </a:r>
            <a:endParaRPr lang="en-US" sz="1600" smtClean="0"/>
          </a:p>
          <a:p>
            <a:r>
              <a:rPr lang="en-US" sz="2800" smtClean="0"/>
              <a:t>Toeing in</a:t>
            </a:r>
            <a:endParaRPr lang="en-US" sz="2800" dirty="0" smtClean="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smtClean="0"/>
              <a:t>Pasterns - Defects</a:t>
            </a:r>
          </a:p>
        </p:txBody>
      </p:sp>
      <p:pic>
        <p:nvPicPr>
          <p:cNvPr id="156675" name="Picture 4" descr="Pasterns"/>
          <p:cNvPicPr>
            <a:picLocks noGrp="1" noChangeAspect="1" noChangeArrowheads="1"/>
          </p:cNvPicPr>
          <p:nvPr>
            <p:ph sz="half" idx="1"/>
          </p:nvPr>
        </p:nvPicPr>
        <p:blipFill>
          <a:blip r:embed="rId2" cstate="print"/>
          <a:srcRect/>
          <a:stretch>
            <a:fillRect/>
          </a:stretch>
        </p:blipFill>
        <p:spPr>
          <a:xfrm>
            <a:off x="1146175" y="1600200"/>
            <a:ext cx="2660650" cy="4525963"/>
          </a:xfrm>
          <a:noFill/>
        </p:spPr>
      </p:pic>
      <p:sp>
        <p:nvSpPr>
          <p:cNvPr id="156676" name="Rectangle 3"/>
          <p:cNvSpPr>
            <a:spLocks noGrp="1" noChangeArrowheads="1"/>
          </p:cNvSpPr>
          <p:nvPr>
            <p:ph type="body" sz="half" idx="2"/>
          </p:nvPr>
        </p:nvSpPr>
        <p:spPr/>
        <p:txBody>
          <a:bodyPr/>
          <a:lstStyle/>
          <a:p>
            <a:pPr eaLnBrk="1" hangingPunct="1"/>
            <a:endParaRPr lang="en-US" sz="2800" smtClean="0"/>
          </a:p>
          <a:p>
            <a:pPr eaLnBrk="1" hangingPunct="1"/>
            <a:endParaRPr lang="en-US" sz="2800" smtClean="0"/>
          </a:p>
          <a:p>
            <a:pPr eaLnBrk="1" hangingPunct="1"/>
            <a:endParaRPr lang="en-US" sz="2800" smtClean="0"/>
          </a:p>
          <a:p>
            <a:pPr eaLnBrk="1" hangingPunct="1"/>
            <a:r>
              <a:rPr lang="en-US" sz="2800" smtClean="0"/>
              <a:t>Sloping pasterns</a:t>
            </a:r>
          </a:p>
        </p:txBody>
      </p:sp>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smtClean="0"/>
              <a:t>Pasterns - Defects</a:t>
            </a:r>
          </a:p>
        </p:txBody>
      </p:sp>
      <p:sp>
        <p:nvSpPr>
          <p:cNvPr id="157699" name="Rectangle 3"/>
          <p:cNvSpPr>
            <a:spLocks noGrp="1" noChangeArrowheads="1"/>
          </p:cNvSpPr>
          <p:nvPr>
            <p:ph type="body" sz="half" idx="1"/>
          </p:nvPr>
        </p:nvSpPr>
        <p:spPr/>
        <p:txBody>
          <a:bodyPr/>
          <a:lstStyle/>
          <a:p>
            <a:pPr eaLnBrk="1" hangingPunct="1"/>
            <a:endParaRPr lang="en-US" sz="2800" smtClean="0"/>
          </a:p>
          <a:p>
            <a:pPr eaLnBrk="1" hangingPunct="1"/>
            <a:endParaRPr lang="en-US" sz="2800" smtClean="0"/>
          </a:p>
          <a:p>
            <a:pPr eaLnBrk="1" hangingPunct="1"/>
            <a:endParaRPr lang="en-US" sz="2800" smtClean="0"/>
          </a:p>
          <a:p>
            <a:pPr eaLnBrk="1" hangingPunct="1"/>
            <a:r>
              <a:rPr lang="en-US" sz="2800" smtClean="0"/>
              <a:t>Knuckled over</a:t>
            </a:r>
          </a:p>
          <a:p>
            <a:pPr eaLnBrk="1" hangingPunct="1"/>
            <a:r>
              <a:rPr lang="en-US" sz="2800" smtClean="0"/>
              <a:t>Flat feet</a:t>
            </a:r>
          </a:p>
        </p:txBody>
      </p:sp>
      <p:pic>
        <p:nvPicPr>
          <p:cNvPr id="157700" name="Picture 4" descr="flat feet 1"/>
          <p:cNvPicPr>
            <a:picLocks noGrp="1" noChangeAspect="1" noChangeArrowheads="1"/>
          </p:cNvPicPr>
          <p:nvPr>
            <p:ph sz="half" idx="2"/>
          </p:nvPr>
        </p:nvPicPr>
        <p:blipFill>
          <a:blip r:embed="rId2" cstate="print"/>
          <a:srcRect/>
          <a:stretch>
            <a:fillRect/>
          </a:stretch>
        </p:blipFill>
        <p:spPr>
          <a:xfrm>
            <a:off x="4114800" y="1981200"/>
            <a:ext cx="2741613" cy="3970407"/>
          </a:xfrm>
          <a:noFill/>
        </p:spPr>
      </p:pic>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pPr eaLnBrk="1" hangingPunct="1"/>
            <a:r>
              <a:rPr lang="en-US" smtClean="0"/>
              <a:t>Feet - Defects</a:t>
            </a:r>
          </a:p>
        </p:txBody>
      </p:sp>
      <p:pic>
        <p:nvPicPr>
          <p:cNvPr id="160771" name="Picture 4" descr="Flat feet 2"/>
          <p:cNvPicPr>
            <a:picLocks noGrp="1" noChangeAspect="1" noChangeArrowheads="1"/>
          </p:cNvPicPr>
          <p:nvPr>
            <p:ph sz="half" idx="1"/>
          </p:nvPr>
        </p:nvPicPr>
        <p:blipFill>
          <a:blip r:embed="rId2" cstate="print"/>
          <a:srcRect/>
          <a:stretch>
            <a:fillRect/>
          </a:stretch>
        </p:blipFill>
        <p:spPr>
          <a:xfrm>
            <a:off x="457200" y="2147888"/>
            <a:ext cx="4038600" cy="3430587"/>
          </a:xfrm>
          <a:noFill/>
        </p:spPr>
      </p:pic>
      <p:sp>
        <p:nvSpPr>
          <p:cNvPr id="160772" name="Rectangle 3"/>
          <p:cNvSpPr>
            <a:spLocks noGrp="1" noChangeArrowheads="1"/>
          </p:cNvSpPr>
          <p:nvPr>
            <p:ph type="body" sz="half" idx="2"/>
          </p:nvPr>
        </p:nvSpPr>
        <p:spPr/>
        <p:txBody>
          <a:bodyPr/>
          <a:lstStyle/>
          <a:p>
            <a:pPr eaLnBrk="1" hangingPunct="1"/>
            <a:endParaRPr lang="en-US" sz="2800" smtClean="0"/>
          </a:p>
          <a:p>
            <a:pPr eaLnBrk="1" hangingPunct="1"/>
            <a:endParaRPr lang="en-US" sz="2800" smtClean="0"/>
          </a:p>
          <a:p>
            <a:pPr eaLnBrk="1" hangingPunct="1"/>
            <a:endParaRPr lang="en-US" sz="2800" smtClean="0"/>
          </a:p>
          <a:p>
            <a:pPr eaLnBrk="1" hangingPunct="1"/>
            <a:r>
              <a:rPr lang="en-US" sz="2800" smtClean="0"/>
              <a:t>Flat, spreading feet</a:t>
            </a:r>
          </a:p>
          <a:p>
            <a:pPr eaLnBrk="1" hangingPunct="1"/>
            <a:endParaRPr lang="en-US" sz="2800" smtClean="0"/>
          </a:p>
        </p:txBody>
      </p:sp>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smtClean="0"/>
              <a:t>Feet - Defects</a:t>
            </a:r>
          </a:p>
        </p:txBody>
      </p:sp>
      <p:pic>
        <p:nvPicPr>
          <p:cNvPr id="161795" name="Picture 4" descr="Feet - hare"/>
          <p:cNvPicPr>
            <a:picLocks noGrp="1" noChangeAspect="1" noChangeArrowheads="1"/>
          </p:cNvPicPr>
          <p:nvPr>
            <p:ph sz="half" idx="1"/>
          </p:nvPr>
        </p:nvPicPr>
        <p:blipFill>
          <a:blip r:embed="rId2" cstate="print"/>
          <a:srcRect/>
          <a:stretch>
            <a:fillRect/>
          </a:stretch>
        </p:blipFill>
        <p:spPr>
          <a:xfrm>
            <a:off x="922338" y="1933575"/>
            <a:ext cx="3105150" cy="3857625"/>
          </a:xfrm>
          <a:noFill/>
        </p:spPr>
      </p:pic>
      <p:sp>
        <p:nvSpPr>
          <p:cNvPr id="161796" name="Rectangle 3"/>
          <p:cNvSpPr>
            <a:spLocks noGrp="1" noChangeArrowheads="1"/>
          </p:cNvSpPr>
          <p:nvPr>
            <p:ph type="body" sz="half" idx="2"/>
          </p:nvPr>
        </p:nvSpPr>
        <p:spPr/>
        <p:txBody>
          <a:bodyPr/>
          <a:lstStyle/>
          <a:p>
            <a:pPr eaLnBrk="1" hangingPunct="1"/>
            <a:endParaRPr lang="en-US" sz="2800" smtClean="0"/>
          </a:p>
          <a:p>
            <a:pPr eaLnBrk="1" hangingPunct="1"/>
            <a:endParaRPr lang="en-US" sz="2800" smtClean="0"/>
          </a:p>
          <a:p>
            <a:pPr eaLnBrk="1" hangingPunct="1"/>
            <a:r>
              <a:rPr lang="en-US" sz="2800" smtClean="0"/>
              <a:t>Feet long, open or spreading </a:t>
            </a:r>
            <a:r>
              <a:rPr lang="en-US" sz="1600" smtClean="0"/>
              <a:t>AKC Standard	</a:t>
            </a:r>
          </a:p>
          <a:p>
            <a:pPr eaLnBrk="1" hangingPunct="1"/>
            <a:r>
              <a:rPr lang="en-US" sz="2800" smtClean="0"/>
              <a:t>Pictured is a hare foot</a:t>
            </a:r>
          </a:p>
        </p:txBody>
      </p:sp>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pPr eaLnBrk="1" hangingPunct="1"/>
            <a:r>
              <a:rPr lang="en-US" smtClean="0"/>
              <a:t>High Toes</a:t>
            </a:r>
          </a:p>
        </p:txBody>
      </p:sp>
      <p:sp>
        <p:nvSpPr>
          <p:cNvPr id="162819" name="Rectangle 3"/>
          <p:cNvSpPr>
            <a:spLocks noGrp="1" noChangeArrowheads="1"/>
          </p:cNvSpPr>
          <p:nvPr>
            <p:ph idx="1"/>
          </p:nvPr>
        </p:nvSpPr>
        <p:spPr/>
        <p:txBody>
          <a:bodyPr/>
          <a:lstStyle/>
          <a:p>
            <a:pPr eaLnBrk="1" hangingPunct="1"/>
            <a:r>
              <a:rPr lang="en-US" dirty="0" smtClean="0"/>
              <a:t>Be sure to double check feet to make sure there are no high toes. </a:t>
            </a:r>
          </a:p>
        </p:txBody>
      </p:sp>
      <p:pic>
        <p:nvPicPr>
          <p:cNvPr id="100354" name="Picture 2"/>
          <p:cNvPicPr>
            <a:picLocks noChangeAspect="1" noChangeArrowheads="1"/>
          </p:cNvPicPr>
          <p:nvPr/>
        </p:nvPicPr>
        <p:blipFill>
          <a:blip r:embed="rId2" cstate="print"/>
          <a:srcRect/>
          <a:stretch>
            <a:fillRect/>
          </a:stretch>
        </p:blipFill>
        <p:spPr bwMode="auto">
          <a:xfrm>
            <a:off x="2438400" y="3048000"/>
            <a:ext cx="3200400" cy="3488588"/>
          </a:xfrm>
          <a:prstGeom prst="rect">
            <a:avLst/>
          </a:prstGeom>
          <a:noFill/>
          <a:ln w="9525">
            <a:noFill/>
            <a:miter lim="800000"/>
            <a:headEnd/>
            <a:tailEnd/>
          </a:ln>
        </p:spPr>
      </p:pic>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0" y="228600"/>
            <a:ext cx="8229600" cy="1143000"/>
          </a:xfrm>
        </p:spPr>
        <p:txBody>
          <a:bodyPr/>
          <a:lstStyle/>
          <a:p>
            <a:pPr eaLnBrk="1" hangingPunct="1"/>
            <a:r>
              <a:rPr lang="en-US" sz="4000" dirty="0" smtClean="0"/>
              <a:t>Hips, Thighs, Hind Legs</a:t>
            </a:r>
          </a:p>
        </p:txBody>
      </p:sp>
      <p:pic>
        <p:nvPicPr>
          <p:cNvPr id="163843" name="Picture 3" descr="15 inch bitch 011"/>
          <p:cNvPicPr>
            <a:picLocks noGrp="1" noChangeAspect="1" noChangeArrowheads="1"/>
          </p:cNvPicPr>
          <p:nvPr>
            <p:ph idx="1"/>
          </p:nvPr>
        </p:nvPicPr>
        <p:blipFill>
          <a:blip r:embed="rId2" cstate="print"/>
          <a:srcRect/>
          <a:stretch>
            <a:fillRect/>
          </a:stretch>
        </p:blipFill>
        <p:spPr>
          <a:xfrm>
            <a:off x="4419600" y="1828800"/>
            <a:ext cx="4460965" cy="3810000"/>
          </a:xfrm>
          <a:noFill/>
        </p:spPr>
      </p:pic>
      <p:sp>
        <p:nvSpPr>
          <p:cNvPr id="163844" name="Rectangle 4"/>
          <p:cNvSpPr>
            <a:spLocks noGrp="1" noChangeArrowheads="1"/>
          </p:cNvSpPr>
          <p:nvPr>
            <p:ph type="body" sz="half" idx="4294967295"/>
          </p:nvPr>
        </p:nvSpPr>
        <p:spPr>
          <a:xfrm>
            <a:off x="0" y="1600200"/>
            <a:ext cx="4038600" cy="4525963"/>
          </a:xfrm>
        </p:spPr>
        <p:txBody>
          <a:bodyPr/>
          <a:lstStyle/>
          <a:p>
            <a:pPr eaLnBrk="1" hangingPunct="1"/>
            <a:endParaRPr lang="en-US" sz="2800" smtClean="0"/>
          </a:p>
          <a:p>
            <a:pPr eaLnBrk="1" hangingPunct="1"/>
            <a:endParaRPr lang="en-US" sz="2800" smtClean="0"/>
          </a:p>
          <a:p>
            <a:pPr eaLnBrk="1" hangingPunct="1"/>
            <a:endParaRPr lang="en-US" sz="2800" smtClean="0"/>
          </a:p>
          <a:p>
            <a:pPr eaLnBrk="1" hangingPunct="1"/>
            <a:endParaRPr lang="en-US" sz="2800" smtClean="0"/>
          </a:p>
        </p:txBody>
      </p:sp>
      <p:sp>
        <p:nvSpPr>
          <p:cNvPr id="116737" name="Rectangle 1"/>
          <p:cNvSpPr>
            <a:spLocks noChangeArrowheads="1"/>
          </p:cNvSpPr>
          <p:nvPr/>
        </p:nvSpPr>
        <p:spPr bwMode="auto">
          <a:xfrm>
            <a:off x="0" y="1351508"/>
            <a:ext cx="40386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Calibri" pitchFamily="34" charset="0"/>
                <a:ea typeface="Times New Roman" pitchFamily="18" charset="0"/>
                <a:cs typeface="Times New Roman" pitchFamily="18" charset="0"/>
              </a:rPr>
              <a:t>Hips, Thighs, and Hind Legs (10 pts):  </a:t>
            </a:r>
            <a:r>
              <a:rPr kumimoji="0" lang="en-US" sz="2400" b="0" i="0" u="none" strike="noStrike" cap="none" normalizeH="0" baseline="0" dirty="0" smtClean="0">
                <a:ln>
                  <a:noFill/>
                </a:ln>
                <a:effectLst/>
                <a:latin typeface="Calibri" pitchFamily="34" charset="0"/>
                <a:ea typeface="Times New Roman" pitchFamily="18" charset="0"/>
                <a:cs typeface="Times New Roman" pitchFamily="18" charset="0"/>
              </a:rPr>
              <a:t>Hips and thighs strong and well muscled, giving abundance of propelling power. Stifles strong and well let down. Hocks firm, symmetrical and moderately bent. Feet close and firm. </a:t>
            </a:r>
            <a:r>
              <a:rPr kumimoji="0" lang="en-US" sz="2400" b="1" i="1" u="none" strike="noStrike" cap="none" normalizeH="0" baseline="0" dirty="0" smtClean="0">
                <a:ln>
                  <a:noFill/>
                </a:ln>
                <a:effectLst/>
                <a:latin typeface="Calibri" pitchFamily="34" charset="0"/>
                <a:ea typeface="Times New Roman" pitchFamily="18" charset="0"/>
                <a:cs typeface="Times New Roman" pitchFamily="18" charset="0"/>
              </a:rPr>
              <a:t>Defects</a:t>
            </a:r>
            <a:r>
              <a:rPr kumimoji="0" lang="en-US" sz="2400" b="0" i="0" u="none" strike="noStrike" cap="none" normalizeH="0" baseline="0" dirty="0" smtClean="0">
                <a:ln>
                  <a:noFill/>
                </a:ln>
                <a:effectLst/>
                <a:latin typeface="Calibri" pitchFamily="34" charset="0"/>
                <a:ea typeface="Times New Roman" pitchFamily="18" charset="0"/>
                <a:cs typeface="Times New Roman" pitchFamily="18" charset="0"/>
              </a:rPr>
              <a:t>--</a:t>
            </a:r>
            <a:r>
              <a:rPr kumimoji="0" lang="en-US" sz="2400" b="0" i="0" u="none" strike="noStrike" cap="none" normalizeH="0" baseline="0" dirty="0" err="1" smtClean="0">
                <a:ln>
                  <a:noFill/>
                </a:ln>
                <a:effectLst/>
                <a:latin typeface="Calibri" pitchFamily="34" charset="0"/>
                <a:ea typeface="Times New Roman" pitchFamily="18" charset="0"/>
                <a:cs typeface="Times New Roman" pitchFamily="18" charset="0"/>
              </a:rPr>
              <a:t>Cowhocks</a:t>
            </a:r>
            <a:r>
              <a:rPr kumimoji="0" lang="en-US" sz="2400" b="0" i="0" u="none" strike="noStrike" cap="none" normalizeH="0" baseline="0" dirty="0" smtClean="0">
                <a:ln>
                  <a:noFill/>
                </a:ln>
                <a:effectLst/>
                <a:latin typeface="Calibri" pitchFamily="34" charset="0"/>
                <a:ea typeface="Times New Roman" pitchFamily="18" charset="0"/>
                <a:cs typeface="Times New Roman" pitchFamily="18" charset="0"/>
              </a:rPr>
              <a:t>, or straight hocks. Lack of muscle and propelling power. Open feet.</a:t>
            </a:r>
            <a:endParaRPr kumimoji="0" lang="en-US" sz="2400" b="0" i="0" u="none" strike="noStrike" cap="none" normalizeH="0" baseline="0" dirty="0" smtClean="0">
              <a:ln>
                <a:noFill/>
              </a:ln>
              <a:effectLst/>
              <a:latin typeface="Arial" pitchFamily="34" charset="0"/>
              <a:cs typeface="Arial" pitchFamily="34" charset="0"/>
            </a:endParaRPr>
          </a:p>
        </p:txBody>
      </p:sp>
      <p:pic>
        <p:nvPicPr>
          <p:cNvPr id="6" name="Picture 5"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smtClean="0"/>
              <a:t>Hips, thighs and hind legs</a:t>
            </a:r>
          </a:p>
        </p:txBody>
      </p:sp>
      <p:pic>
        <p:nvPicPr>
          <p:cNvPr id="164867" name="Picture 3" descr="15 inch dog 17"/>
          <p:cNvPicPr>
            <a:picLocks noGrp="1" noChangeAspect="1" noChangeArrowheads="1"/>
          </p:cNvPicPr>
          <p:nvPr>
            <p:ph sz="half" idx="1"/>
          </p:nvPr>
        </p:nvPicPr>
        <p:blipFill>
          <a:blip r:embed="rId2" cstate="print"/>
          <a:srcRect/>
          <a:stretch>
            <a:fillRect/>
          </a:stretch>
        </p:blipFill>
        <p:spPr>
          <a:xfrm>
            <a:off x="457200" y="2132013"/>
            <a:ext cx="4038600" cy="3462337"/>
          </a:xfrm>
          <a:noFill/>
        </p:spPr>
      </p:pic>
      <p:sp>
        <p:nvSpPr>
          <p:cNvPr id="164868" name="Rectangle 4"/>
          <p:cNvSpPr>
            <a:spLocks noGrp="1" noChangeArrowheads="1"/>
          </p:cNvSpPr>
          <p:nvPr>
            <p:ph type="body" sz="half" idx="2"/>
          </p:nvPr>
        </p:nvSpPr>
        <p:spPr/>
        <p:txBody>
          <a:bodyPr/>
          <a:lstStyle/>
          <a:p>
            <a:pPr eaLnBrk="1" hangingPunct="1"/>
            <a:endParaRPr lang="en-US" sz="2800" dirty="0" smtClean="0"/>
          </a:p>
          <a:p>
            <a:pPr eaLnBrk="1" hangingPunct="1"/>
            <a:endParaRPr lang="en-US" sz="2800" dirty="0" smtClean="0"/>
          </a:p>
          <a:p>
            <a:pPr eaLnBrk="1" hangingPunct="1"/>
            <a:r>
              <a:rPr lang="en-US" sz="2800" dirty="0" smtClean="0"/>
              <a:t>Hips and thighs strong and well muscled, giving abundance of propelling power </a:t>
            </a:r>
            <a:br>
              <a:rPr lang="en-US" sz="2800" dirty="0" smtClean="0"/>
            </a:br>
            <a:endParaRPr lang="en-US" sz="2800" dirty="0" smtClean="0"/>
          </a:p>
        </p:txBody>
      </p:sp>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en-US" dirty="0" smtClean="0"/>
              <a:t>Hips, thighs and hind legs</a:t>
            </a:r>
          </a:p>
        </p:txBody>
      </p:sp>
      <p:sp>
        <p:nvSpPr>
          <p:cNvPr id="165891" name="Rectangle 3"/>
          <p:cNvSpPr>
            <a:spLocks noGrp="1" noChangeArrowheads="1"/>
          </p:cNvSpPr>
          <p:nvPr>
            <p:ph type="body" sz="half" idx="1"/>
          </p:nvPr>
        </p:nvSpPr>
        <p:spPr/>
        <p:txBody>
          <a:bodyPr/>
          <a:lstStyle/>
          <a:p>
            <a:pPr eaLnBrk="1" hangingPunct="1"/>
            <a:endParaRPr lang="en-US" sz="2800" dirty="0" smtClean="0"/>
          </a:p>
          <a:p>
            <a:pPr eaLnBrk="1" hangingPunct="1"/>
            <a:endParaRPr lang="en-US" sz="2800" dirty="0" smtClean="0"/>
          </a:p>
          <a:p>
            <a:pPr eaLnBrk="1" hangingPunct="1"/>
            <a:r>
              <a:rPr lang="en-US" sz="2800" dirty="0" smtClean="0"/>
              <a:t>Stifles strong and well let down. </a:t>
            </a:r>
          </a:p>
          <a:p>
            <a:pPr eaLnBrk="1" hangingPunct="1"/>
            <a:r>
              <a:rPr lang="en-US" sz="2800" dirty="0" smtClean="0"/>
              <a:t>Hocks firm, symmetrical and moderately bent.</a:t>
            </a:r>
            <a:br>
              <a:rPr lang="en-US" sz="2800" dirty="0" smtClean="0"/>
            </a:br>
            <a:endParaRPr lang="en-US" sz="2800" dirty="0" smtClean="0"/>
          </a:p>
        </p:txBody>
      </p:sp>
      <p:pic>
        <p:nvPicPr>
          <p:cNvPr id="165892" name="Picture 4" descr="Stifles"/>
          <p:cNvPicPr>
            <a:picLocks noGrp="1" noChangeAspect="1" noChangeArrowheads="1"/>
          </p:cNvPicPr>
          <p:nvPr>
            <p:ph sz="half" idx="2"/>
          </p:nvPr>
        </p:nvPicPr>
        <p:blipFill>
          <a:blip r:embed="rId3" cstate="print"/>
          <a:srcRect/>
          <a:stretch>
            <a:fillRect/>
          </a:stretch>
        </p:blipFill>
        <p:spPr>
          <a:xfrm>
            <a:off x="5038725" y="1314450"/>
            <a:ext cx="3248025" cy="5086350"/>
          </a:xfrm>
          <a:noFill/>
        </p:spPr>
      </p:pic>
      <p:pic>
        <p:nvPicPr>
          <p:cNvPr id="5" name="Picture 4"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eaLnBrk="1" hangingPunct="1"/>
            <a:r>
              <a:rPr lang="en-US" smtClean="0"/>
              <a:t>Hind legs</a:t>
            </a:r>
          </a:p>
        </p:txBody>
      </p:sp>
      <p:pic>
        <p:nvPicPr>
          <p:cNvPr id="166915" name="Picture 4" descr="Proper Rear"/>
          <p:cNvPicPr>
            <a:picLocks noGrp="1" noChangeAspect="1" noChangeArrowheads="1"/>
          </p:cNvPicPr>
          <p:nvPr>
            <p:ph sz="half" idx="1"/>
          </p:nvPr>
        </p:nvPicPr>
        <p:blipFill>
          <a:blip r:embed="rId3" cstate="print"/>
          <a:srcRect/>
          <a:stretch>
            <a:fillRect/>
          </a:stretch>
        </p:blipFill>
        <p:spPr>
          <a:xfrm>
            <a:off x="914400" y="1524000"/>
            <a:ext cx="3151412" cy="4858647"/>
          </a:xfrm>
          <a:noFill/>
        </p:spPr>
      </p:pic>
      <p:sp>
        <p:nvSpPr>
          <p:cNvPr id="166916" name="Rectangle 3"/>
          <p:cNvSpPr>
            <a:spLocks noGrp="1" noChangeArrowheads="1"/>
          </p:cNvSpPr>
          <p:nvPr>
            <p:ph type="body" sz="half" idx="2"/>
          </p:nvPr>
        </p:nvSpPr>
        <p:spPr/>
        <p:txBody>
          <a:bodyPr/>
          <a:lstStyle/>
          <a:p>
            <a:pPr eaLnBrk="1" hangingPunct="1"/>
            <a:endParaRPr lang="en-US" sz="2800" smtClean="0"/>
          </a:p>
          <a:p>
            <a:pPr eaLnBrk="1" hangingPunct="1"/>
            <a:endParaRPr lang="en-US" sz="2800" smtClean="0"/>
          </a:p>
          <a:p>
            <a:pPr eaLnBrk="1" hangingPunct="1"/>
            <a:endParaRPr lang="en-US" sz="2800" smtClean="0"/>
          </a:p>
          <a:p>
            <a:pPr eaLnBrk="1" hangingPunct="1"/>
            <a:r>
              <a:rPr lang="en-US" sz="2800" smtClean="0"/>
              <a:t>Proper rear angle and ham</a:t>
            </a:r>
          </a:p>
        </p:txBody>
      </p:sp>
      <p:pic>
        <p:nvPicPr>
          <p:cNvPr id="5" name="Picture 4"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One Breed - Two Varieties</a:t>
            </a:r>
            <a:br>
              <a:rPr lang="en-US" dirty="0" smtClean="0"/>
            </a:br>
            <a:r>
              <a:rPr lang="en-US" dirty="0" smtClean="0"/>
              <a:t>One Disqualification</a:t>
            </a:r>
            <a:endParaRPr lang="en-US" dirty="0"/>
          </a:p>
        </p:txBody>
      </p:sp>
      <p:sp>
        <p:nvSpPr>
          <p:cNvPr id="10" name="Content Placeholder 9"/>
          <p:cNvSpPr>
            <a:spLocks noGrp="1"/>
          </p:cNvSpPr>
          <p:nvPr>
            <p:ph sz="half" idx="2"/>
          </p:nvPr>
        </p:nvSpPr>
        <p:spPr>
          <a:xfrm>
            <a:off x="457200" y="4648200"/>
            <a:ext cx="8229600" cy="1981200"/>
          </a:xfrm>
        </p:spPr>
        <p:txBody>
          <a:bodyPr>
            <a:normAutofit fontScale="55000" lnSpcReduction="20000"/>
          </a:bodyPr>
          <a:lstStyle/>
          <a:p>
            <a:r>
              <a:rPr lang="en-US" sz="3800" dirty="0"/>
              <a:t>There shall be two varieties:</a:t>
            </a:r>
          </a:p>
          <a:p>
            <a:r>
              <a:rPr lang="en-US" sz="3800" dirty="0"/>
              <a:t>Thirteen Inch – which shall be for hounds not exceeding 13” in height</a:t>
            </a:r>
          </a:p>
          <a:p>
            <a:r>
              <a:rPr lang="en-US" sz="3800" dirty="0"/>
              <a:t>Fifteen Inch – which shall be for hounds over 13” but not exceeding 15” in height</a:t>
            </a:r>
          </a:p>
          <a:p>
            <a:endParaRPr lang="en-US" sz="3800" dirty="0"/>
          </a:p>
          <a:p>
            <a:r>
              <a:rPr lang="en-US" sz="4000" b="1" i="1" dirty="0"/>
              <a:t>Any hound measuring more than 15” shall be disqualified</a:t>
            </a:r>
          </a:p>
          <a:p>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8" name="Picture 7" descr="13 inch and 15 inch"/>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524000"/>
            <a:ext cx="7162800" cy="3125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915979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en-US" smtClean="0"/>
              <a:t>Proper rear angle &amp; ham</a:t>
            </a:r>
          </a:p>
        </p:txBody>
      </p:sp>
      <p:pic>
        <p:nvPicPr>
          <p:cNvPr id="167939" name="Picture 3" descr="13 inch dog 2"/>
          <p:cNvPicPr>
            <a:picLocks noGrp="1" noChangeAspect="1" noChangeArrowheads="1"/>
          </p:cNvPicPr>
          <p:nvPr>
            <p:ph idx="1"/>
          </p:nvPr>
        </p:nvPicPr>
        <p:blipFill>
          <a:blip r:embed="rId2" cstate="print"/>
          <a:srcRect/>
          <a:stretch>
            <a:fillRect/>
          </a:stretch>
        </p:blipFill>
        <p:spPr>
          <a:xfrm>
            <a:off x="381000" y="1524000"/>
            <a:ext cx="4343400" cy="3154085"/>
          </a:xfrm>
          <a:noFill/>
        </p:spPr>
      </p:pic>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pic>
        <p:nvPicPr>
          <p:cNvPr id="5" name="Picture 3" descr="15 inch bitch 8"/>
          <p:cNvPicPr>
            <a:picLocks noChangeAspect="1" noChangeArrowheads="1"/>
          </p:cNvPicPr>
          <p:nvPr/>
        </p:nvPicPr>
        <p:blipFill>
          <a:blip r:embed="rId4" cstate="print"/>
          <a:srcRect/>
          <a:stretch>
            <a:fillRect/>
          </a:stretch>
        </p:blipFill>
        <p:spPr>
          <a:xfrm>
            <a:off x="4876800" y="3581400"/>
            <a:ext cx="3829050" cy="2981325"/>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r>
              <a:rPr lang="en-US" dirty="0" smtClean="0"/>
              <a:t>Hips, thighs &amp; hind legs</a:t>
            </a:r>
          </a:p>
        </p:txBody>
      </p:sp>
      <p:sp>
        <p:nvSpPr>
          <p:cNvPr id="169987" name="Rectangle 3"/>
          <p:cNvSpPr>
            <a:spLocks noGrp="1" noChangeArrowheads="1"/>
          </p:cNvSpPr>
          <p:nvPr>
            <p:ph idx="1"/>
          </p:nvPr>
        </p:nvSpPr>
        <p:spPr/>
        <p:txBody>
          <a:bodyPr/>
          <a:lstStyle/>
          <a:p>
            <a:pPr eaLnBrk="1" hangingPunct="1"/>
            <a:r>
              <a:rPr lang="en-US" dirty="0" smtClean="0"/>
              <a:t>Defects – </a:t>
            </a:r>
          </a:p>
          <a:p>
            <a:pPr lvl="1"/>
            <a:r>
              <a:rPr lang="en-US" dirty="0" err="1" smtClean="0"/>
              <a:t>Cowhocks</a:t>
            </a:r>
            <a:endParaRPr lang="en-US" dirty="0" smtClean="0"/>
          </a:p>
          <a:p>
            <a:pPr lvl="1"/>
            <a:r>
              <a:rPr lang="en-US" dirty="0" smtClean="0"/>
              <a:t>Straight hocks</a:t>
            </a:r>
          </a:p>
          <a:p>
            <a:pPr lvl="1"/>
            <a:r>
              <a:rPr lang="en-US" dirty="0" smtClean="0"/>
              <a:t>Lack of muscle and propelling power</a:t>
            </a: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1" name="Picture 3" descr="95800016"/>
          <p:cNvPicPr>
            <a:picLocks noGrp="1" noChangeAspect="1" noChangeArrowheads="1"/>
          </p:cNvPicPr>
          <p:nvPr>
            <p:ph idx="1"/>
          </p:nvPr>
        </p:nvPicPr>
        <p:blipFill>
          <a:blip r:embed="rId2" cstate="print"/>
          <a:srcRect/>
          <a:stretch>
            <a:fillRect/>
          </a:stretch>
        </p:blipFill>
        <p:spPr>
          <a:xfrm>
            <a:off x="1447800" y="2057400"/>
            <a:ext cx="6307146" cy="4114800"/>
          </a:xfrm>
          <a:noFill/>
        </p:spPr>
      </p:pic>
      <p:sp>
        <p:nvSpPr>
          <p:cNvPr id="171010" name="Rectangle 2"/>
          <p:cNvSpPr>
            <a:spLocks noGrp="1" noChangeArrowheads="1"/>
          </p:cNvSpPr>
          <p:nvPr>
            <p:ph type="title"/>
          </p:nvPr>
        </p:nvSpPr>
        <p:spPr>
          <a:xfrm>
            <a:off x="0" y="838200"/>
            <a:ext cx="8229600" cy="1143000"/>
          </a:xfrm>
        </p:spPr>
        <p:txBody>
          <a:bodyPr>
            <a:normAutofit fontScale="90000"/>
          </a:bodyPr>
          <a:lstStyle/>
          <a:p>
            <a:pPr eaLnBrk="1" hangingPunct="1"/>
            <a:r>
              <a:rPr lang="en-US" sz="4000" dirty="0" smtClean="0"/>
              <a:t>Straight hocks; lacking rear angle and muscle</a:t>
            </a:r>
          </a:p>
        </p:txBody>
      </p:sp>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228600" y="304800"/>
            <a:ext cx="7315200" cy="1524000"/>
          </a:xfrm>
        </p:spPr>
        <p:txBody>
          <a:bodyPr>
            <a:normAutofit/>
          </a:bodyPr>
          <a:lstStyle/>
          <a:p>
            <a:pPr eaLnBrk="1" hangingPunct="1"/>
            <a:r>
              <a:rPr lang="en-US" sz="4000" dirty="0" smtClean="0"/>
              <a:t>Straight rear angle; lacking proper muscle</a:t>
            </a:r>
          </a:p>
        </p:txBody>
      </p:sp>
      <p:pic>
        <p:nvPicPr>
          <p:cNvPr id="172035" name="Picture 3" descr="Straight rear"/>
          <p:cNvPicPr>
            <a:picLocks noGrp="1" noChangeAspect="1" noChangeArrowheads="1"/>
          </p:cNvPicPr>
          <p:nvPr>
            <p:ph idx="1"/>
          </p:nvPr>
        </p:nvPicPr>
        <p:blipFill>
          <a:blip r:embed="rId2" cstate="print"/>
          <a:srcRect/>
          <a:stretch>
            <a:fillRect/>
          </a:stretch>
        </p:blipFill>
        <p:spPr>
          <a:xfrm>
            <a:off x="914400" y="1752600"/>
            <a:ext cx="2673350" cy="4525963"/>
          </a:xfrm>
          <a:noFill/>
        </p:spPr>
      </p:pic>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pic>
        <p:nvPicPr>
          <p:cNvPr id="5" name="Picture 3" descr="Straight front 4"/>
          <p:cNvPicPr>
            <a:picLocks noChangeAspect="1" noChangeArrowheads="1"/>
          </p:cNvPicPr>
          <p:nvPr/>
        </p:nvPicPr>
        <p:blipFill>
          <a:blip r:embed="rId4" cstate="print"/>
          <a:srcRect/>
          <a:stretch>
            <a:fillRect/>
          </a:stretch>
        </p:blipFill>
        <p:spPr>
          <a:xfrm>
            <a:off x="3962400" y="2514600"/>
            <a:ext cx="4680424" cy="3598863"/>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r>
              <a:rPr lang="en-US" smtClean="0"/>
              <a:t>Proper amount rear muscle</a:t>
            </a:r>
          </a:p>
        </p:txBody>
      </p:sp>
      <p:pic>
        <p:nvPicPr>
          <p:cNvPr id="175107" name="Picture 3" descr="Rear 2"/>
          <p:cNvPicPr>
            <a:picLocks noGrp="1" noChangeAspect="1" noChangeArrowheads="1"/>
          </p:cNvPicPr>
          <p:nvPr>
            <p:ph idx="1"/>
          </p:nvPr>
        </p:nvPicPr>
        <p:blipFill>
          <a:blip r:embed="rId3" cstate="print"/>
          <a:srcRect/>
          <a:stretch>
            <a:fillRect/>
          </a:stretch>
        </p:blipFill>
        <p:spPr>
          <a:xfrm>
            <a:off x="3179763" y="1600200"/>
            <a:ext cx="2784475" cy="4525963"/>
          </a:xfrm>
          <a:noFill/>
        </p:spPr>
      </p:pic>
      <p:pic>
        <p:nvPicPr>
          <p:cNvPr id="4" name="Picture 3"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r>
              <a:rPr lang="en-US" smtClean="0"/>
              <a:t>Cowhocks - Defect</a:t>
            </a:r>
          </a:p>
        </p:txBody>
      </p:sp>
      <p:pic>
        <p:nvPicPr>
          <p:cNvPr id="176131" name="Picture 3" descr="Cowhocks"/>
          <p:cNvPicPr>
            <a:picLocks noGrp="1" noChangeAspect="1" noChangeArrowheads="1"/>
          </p:cNvPicPr>
          <p:nvPr>
            <p:ph idx="1"/>
          </p:nvPr>
        </p:nvPicPr>
        <p:blipFill>
          <a:blip r:embed="rId2" cstate="print"/>
          <a:srcRect/>
          <a:stretch>
            <a:fillRect/>
          </a:stretch>
        </p:blipFill>
        <p:spPr>
          <a:xfrm>
            <a:off x="3197225" y="1111250"/>
            <a:ext cx="2720975" cy="5441950"/>
          </a:xfrm>
          <a:noFill/>
        </p:spPr>
      </p:pic>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r>
              <a:rPr lang="en-US" smtClean="0"/>
              <a:t>Bone</a:t>
            </a:r>
          </a:p>
        </p:txBody>
      </p:sp>
      <p:sp>
        <p:nvSpPr>
          <p:cNvPr id="177155" name="Rectangle 3"/>
          <p:cNvSpPr>
            <a:spLocks noGrp="1" noChangeArrowheads="1"/>
          </p:cNvSpPr>
          <p:nvPr>
            <p:ph type="body" sz="half" idx="1"/>
          </p:nvPr>
        </p:nvSpPr>
        <p:spPr>
          <a:xfrm>
            <a:off x="457200" y="1600200"/>
            <a:ext cx="2819400" cy="4953000"/>
          </a:xfrm>
        </p:spPr>
        <p:txBody>
          <a:bodyPr/>
          <a:lstStyle/>
          <a:p>
            <a:pPr eaLnBrk="1" hangingPunct="1"/>
            <a:r>
              <a:rPr lang="en-US" sz="4000" dirty="0" smtClean="0"/>
              <a:t>“Big for his inches” (AKC Standard)</a:t>
            </a:r>
          </a:p>
          <a:p>
            <a:pPr eaLnBrk="1" hangingPunct="1"/>
            <a:r>
              <a:rPr lang="en-US" sz="4000" dirty="0" smtClean="0"/>
              <a:t>Plenty of bone</a:t>
            </a:r>
          </a:p>
        </p:txBody>
      </p:sp>
      <p:pic>
        <p:nvPicPr>
          <p:cNvPr id="177156" name="Picture 4" descr="15 inch dog 17"/>
          <p:cNvPicPr>
            <a:picLocks noGrp="1" noChangeAspect="1" noChangeArrowheads="1"/>
          </p:cNvPicPr>
          <p:nvPr>
            <p:ph sz="half" idx="2"/>
          </p:nvPr>
        </p:nvPicPr>
        <p:blipFill>
          <a:blip r:embed="rId2" cstate="print"/>
          <a:srcRect/>
          <a:stretch>
            <a:fillRect/>
          </a:stretch>
        </p:blipFill>
        <p:spPr>
          <a:xfrm>
            <a:off x="3352800" y="1371601"/>
            <a:ext cx="3199772" cy="2743200"/>
          </a:xfrm>
          <a:noFill/>
        </p:spPr>
      </p:pic>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pic>
        <p:nvPicPr>
          <p:cNvPr id="6" name="Picture 3" descr="13 inch dog 3"/>
          <p:cNvPicPr>
            <a:picLocks noChangeAspect="1" noChangeArrowheads="1"/>
          </p:cNvPicPr>
          <p:nvPr/>
        </p:nvPicPr>
        <p:blipFill>
          <a:blip r:embed="rId4" cstate="print"/>
          <a:srcRect/>
          <a:stretch>
            <a:fillRect/>
          </a:stretch>
        </p:blipFill>
        <p:spPr>
          <a:xfrm>
            <a:off x="6400800" y="1676400"/>
            <a:ext cx="2514600" cy="2267630"/>
          </a:xfrm>
          <a:prstGeom prst="rect">
            <a:avLst/>
          </a:prstGeom>
          <a:noFill/>
        </p:spPr>
      </p:pic>
      <p:pic>
        <p:nvPicPr>
          <p:cNvPr id="7" name="Picture 3" descr="15 inch bitch 006"/>
          <p:cNvPicPr>
            <a:picLocks noChangeAspect="1" noChangeArrowheads="1"/>
          </p:cNvPicPr>
          <p:nvPr/>
        </p:nvPicPr>
        <p:blipFill>
          <a:blip r:embed="rId5" cstate="print"/>
          <a:srcRect/>
          <a:stretch>
            <a:fillRect/>
          </a:stretch>
        </p:blipFill>
        <p:spPr>
          <a:xfrm>
            <a:off x="4267200" y="3962400"/>
            <a:ext cx="3200400" cy="2508706"/>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457200" y="274638"/>
            <a:ext cx="7086600" cy="1630362"/>
          </a:xfrm>
        </p:spPr>
        <p:txBody>
          <a:bodyPr/>
          <a:lstStyle/>
          <a:p>
            <a:pPr eaLnBrk="1" hangingPunct="1"/>
            <a:r>
              <a:rPr lang="en-US" dirty="0" smtClean="0"/>
              <a:t>Lacking proper amount of bone</a:t>
            </a:r>
          </a:p>
        </p:txBody>
      </p:sp>
      <p:pic>
        <p:nvPicPr>
          <p:cNvPr id="179203" name="Picture 3" descr="Lacking bone 3"/>
          <p:cNvPicPr>
            <a:picLocks noGrp="1" noChangeAspect="1" noChangeArrowheads="1"/>
          </p:cNvPicPr>
          <p:nvPr>
            <p:ph idx="1"/>
          </p:nvPr>
        </p:nvPicPr>
        <p:blipFill>
          <a:blip r:embed="rId2" cstate="print"/>
          <a:srcRect/>
          <a:stretch>
            <a:fillRect/>
          </a:stretch>
        </p:blipFill>
        <p:spPr>
          <a:xfrm>
            <a:off x="5029200" y="3201350"/>
            <a:ext cx="3717925" cy="3404238"/>
          </a:xfrm>
          <a:noFill/>
        </p:spPr>
      </p:pic>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pic>
        <p:nvPicPr>
          <p:cNvPr id="5" name="Picture 3" descr="lacking bone 4"/>
          <p:cNvPicPr>
            <a:picLocks noChangeAspect="1" noChangeArrowheads="1"/>
          </p:cNvPicPr>
          <p:nvPr/>
        </p:nvPicPr>
        <p:blipFill>
          <a:blip r:embed="rId4" cstate="print"/>
          <a:srcRect/>
          <a:stretch>
            <a:fillRect/>
          </a:stretch>
        </p:blipFill>
        <p:spPr>
          <a:xfrm>
            <a:off x="761999" y="1981200"/>
            <a:ext cx="4115969" cy="335280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Gear – 35%</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6" name="Rectangle 5"/>
          <p:cNvSpPr/>
          <p:nvPr/>
        </p:nvSpPr>
        <p:spPr>
          <a:xfrm>
            <a:off x="152400" y="1219200"/>
            <a:ext cx="3886200" cy="5262979"/>
          </a:xfrm>
          <a:prstGeom prst="rect">
            <a:avLst/>
          </a:prstGeom>
        </p:spPr>
        <p:txBody>
          <a:bodyPr wrap="square">
            <a:spAutoFit/>
          </a:bodyPr>
          <a:lstStyle/>
          <a:p>
            <a:r>
              <a:rPr lang="en-US" sz="2400" dirty="0" smtClean="0">
                <a:solidFill>
                  <a:srgbClr val="0000FF"/>
                </a:solidFill>
              </a:rPr>
              <a:t>Note the requirement of “plenty of bone in proportion to the size of the hound”. A larger circumference of bone will allow for a greater mass of muscle attachment, adding to the endurance of the hound. Too much bone, makes for extra work for the dog and is undesirable. Bone should be round</a:t>
            </a:r>
            <a:r>
              <a:rPr lang="en-US" sz="2400" b="1" dirty="0" smtClean="0">
                <a:solidFill>
                  <a:srgbClr val="0000FF"/>
                </a:solidFill>
              </a:rPr>
              <a:t>.</a:t>
            </a:r>
            <a:r>
              <a:rPr lang="en-US" sz="2400" dirty="0" smtClean="0">
                <a:solidFill>
                  <a:srgbClr val="0000FF"/>
                </a:solidFill>
              </a:rPr>
              <a:t> Pasterns should be straight but flexible, sloping pasterns break down in the field.</a:t>
            </a:r>
            <a:endParaRPr lang="en-US" sz="2400" dirty="0">
              <a:solidFill>
                <a:srgbClr val="0000FF"/>
              </a:solidFill>
            </a:endParaRPr>
          </a:p>
        </p:txBody>
      </p:sp>
      <p:pic>
        <p:nvPicPr>
          <p:cNvPr id="134146" name="Picture 2" descr="http://nbcjudgeseducation.files.wordpress.com/2012/08/beagle-front-rear_collage.jpg?w=584">
            <a:hlinkClick r:id="rId3"/>
          </p:cNvPr>
          <p:cNvPicPr>
            <a:picLocks noChangeAspect="1" noChangeArrowheads="1"/>
          </p:cNvPicPr>
          <p:nvPr/>
        </p:nvPicPr>
        <p:blipFill>
          <a:blip r:embed="rId4" cstate="print"/>
          <a:srcRect/>
          <a:stretch>
            <a:fillRect/>
          </a:stretch>
        </p:blipFill>
        <p:spPr bwMode="auto">
          <a:xfrm>
            <a:off x="4191000" y="1600200"/>
            <a:ext cx="4572000" cy="3048001"/>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Gear – 35%</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6" name="Rectangle 5"/>
          <p:cNvSpPr/>
          <p:nvPr/>
        </p:nvSpPr>
        <p:spPr>
          <a:xfrm>
            <a:off x="0" y="1981200"/>
            <a:ext cx="3581400" cy="3416320"/>
          </a:xfrm>
          <a:prstGeom prst="rect">
            <a:avLst/>
          </a:prstGeom>
        </p:spPr>
        <p:txBody>
          <a:bodyPr wrap="square">
            <a:spAutoFit/>
          </a:bodyPr>
          <a:lstStyle/>
          <a:p>
            <a:r>
              <a:rPr lang="en-US" sz="2400" dirty="0" smtClean="0">
                <a:solidFill>
                  <a:srgbClr val="0000FF"/>
                </a:solidFill>
              </a:rPr>
              <a:t>Stifles strong and well let down implies a long femur (upper bone of the hind leg) with moderate </a:t>
            </a:r>
            <a:r>
              <a:rPr lang="en-US" sz="2400" dirty="0" err="1" smtClean="0">
                <a:solidFill>
                  <a:srgbClr val="0000FF"/>
                </a:solidFill>
              </a:rPr>
              <a:t>angulation</a:t>
            </a:r>
            <a:r>
              <a:rPr lang="en-US" sz="2400" dirty="0" smtClean="0">
                <a:solidFill>
                  <a:srgbClr val="0000FF"/>
                </a:solidFill>
              </a:rPr>
              <a:t> at the knee and hock joints. A line drawn down from the point of the buttock will fall to the front of the hind foot.</a:t>
            </a:r>
            <a:endParaRPr lang="en-US" sz="2400" dirty="0">
              <a:solidFill>
                <a:srgbClr val="0000FF"/>
              </a:solidFill>
            </a:endParaRPr>
          </a:p>
        </p:txBody>
      </p:sp>
      <p:pic>
        <p:nvPicPr>
          <p:cNvPr id="149506" name="Picture 2" descr="http://nbcjudgeseducation.files.wordpress.com/2012/08/side_rear_drop_crop.jpg?w=584&amp;h=516">
            <a:hlinkClick r:id="rId3"/>
          </p:cNvPr>
          <p:cNvPicPr>
            <a:picLocks noChangeAspect="1" noChangeArrowheads="1"/>
          </p:cNvPicPr>
          <p:nvPr/>
        </p:nvPicPr>
        <p:blipFill>
          <a:blip r:embed="rId4" cstate="print"/>
          <a:srcRect/>
          <a:stretch>
            <a:fillRect/>
          </a:stretch>
        </p:blipFill>
        <p:spPr bwMode="auto">
          <a:xfrm>
            <a:off x="3810000" y="2071492"/>
            <a:ext cx="5029200" cy="4443609"/>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Appearance</a:t>
            </a:r>
            <a:endParaRPr lang="en-US" dirty="0"/>
          </a:p>
        </p:txBody>
      </p:sp>
      <p:sp>
        <p:nvSpPr>
          <p:cNvPr id="7" name="Content Placeholder 6"/>
          <p:cNvSpPr>
            <a:spLocks noGrp="1"/>
          </p:cNvSpPr>
          <p:nvPr>
            <p:ph idx="1"/>
          </p:nvPr>
        </p:nvSpPr>
        <p:spPr>
          <a:xfrm>
            <a:off x="4495800" y="1981200"/>
            <a:ext cx="4648200" cy="4678363"/>
          </a:xfrm>
        </p:spPr>
        <p:txBody>
          <a:bodyPr/>
          <a:lstStyle/>
          <a:p>
            <a:r>
              <a:rPr lang="en-US" dirty="0">
                <a:latin typeface="Calibri" charset="0"/>
              </a:rPr>
              <a:t>A miniature Foxhound, solid and big for his inches, with the wear-and-tear look of the hound that can last in the chase and follow his quarry to the death.  </a:t>
            </a: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5" name="Picture 4" descr="General appeara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228600" y="1947863"/>
            <a:ext cx="4114800" cy="3505200"/>
          </a:xfrm>
          <a:prstGeom prst="rect">
            <a:avLst/>
          </a:prstGeom>
          <a:noFill/>
        </p:spPr>
      </p:pic>
    </p:spTree>
    <p:extLst>
      <p:ext uri="{BB962C8B-B14F-4D97-AF65-F5344CB8AC3E}">
        <p14:creationId xmlns:p14="http://schemas.microsoft.com/office/powerpoint/2010/main" val="1300430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nbcjudgeseducation.files.wordpress.com/2012/08/3_feet.jpg?w=1024&amp;h=514">
            <a:hlinkClick r:id="rId2"/>
          </p:cNvPr>
          <p:cNvPicPr>
            <a:picLocks noChangeAspect="1" noChangeArrowheads="1"/>
          </p:cNvPicPr>
          <p:nvPr/>
        </p:nvPicPr>
        <p:blipFill>
          <a:blip r:embed="rId3" cstate="print"/>
          <a:srcRect/>
          <a:stretch>
            <a:fillRect/>
          </a:stretch>
        </p:blipFill>
        <p:spPr bwMode="auto">
          <a:xfrm>
            <a:off x="1447800" y="3874591"/>
            <a:ext cx="5943600" cy="2983409"/>
          </a:xfrm>
          <a:prstGeom prst="rect">
            <a:avLst/>
          </a:prstGeom>
          <a:noFill/>
        </p:spPr>
      </p:pic>
      <p:sp>
        <p:nvSpPr>
          <p:cNvPr id="2" name="Title 1"/>
          <p:cNvSpPr>
            <a:spLocks noGrp="1"/>
          </p:cNvSpPr>
          <p:nvPr>
            <p:ph type="title"/>
          </p:nvPr>
        </p:nvSpPr>
        <p:spPr/>
        <p:txBody>
          <a:bodyPr/>
          <a:lstStyle/>
          <a:p>
            <a:r>
              <a:rPr lang="en-US" dirty="0" smtClean="0"/>
              <a:t>Running Gear – 35%</a:t>
            </a:r>
            <a:endParaRPr lang="en-US" dirty="0"/>
          </a:p>
        </p:txBody>
      </p:sp>
      <p:pic>
        <p:nvPicPr>
          <p:cNvPr id="4" name="Picture 3" descr="NBC-Logo-green_gold.jpg"/>
          <p:cNvPicPr>
            <a:picLocks noChangeAspect="1"/>
          </p:cNvPicPr>
          <p:nvPr/>
        </p:nvPicPr>
        <p:blipFill>
          <a:blip r:embed="rId4" cstate="print"/>
          <a:stretch>
            <a:fillRect/>
          </a:stretch>
        </p:blipFill>
        <p:spPr>
          <a:xfrm>
            <a:off x="7772400" y="152400"/>
            <a:ext cx="1162050" cy="1162050"/>
          </a:xfrm>
          <a:prstGeom prst="rect">
            <a:avLst/>
          </a:prstGeom>
        </p:spPr>
      </p:pic>
      <p:sp>
        <p:nvSpPr>
          <p:cNvPr id="6" name="Rectangle 5"/>
          <p:cNvSpPr/>
          <p:nvPr/>
        </p:nvSpPr>
        <p:spPr>
          <a:xfrm>
            <a:off x="0" y="1219200"/>
            <a:ext cx="9144000" cy="2677656"/>
          </a:xfrm>
          <a:prstGeom prst="rect">
            <a:avLst/>
          </a:prstGeom>
        </p:spPr>
        <p:txBody>
          <a:bodyPr wrap="square">
            <a:spAutoFit/>
          </a:bodyPr>
          <a:lstStyle/>
          <a:p>
            <a:r>
              <a:rPr lang="en-US" sz="2400" dirty="0" smtClean="0">
                <a:solidFill>
                  <a:srgbClr val="0000FF"/>
                </a:solidFill>
              </a:rPr>
              <a:t>Feet account for 10 points, emphasizing their importance. A firm cat foot with hard, full pads allows the Beagle to hunt for hours over difficult terrain. Bent pasterns, flat spreading feet or long feet are ineffective supports for a working hound. Occasionally a foot with an exceptionally short outer toe is seen. A short toe is to be penalized, as it does not allow for a complete foot on the ground, resulting in an ineffective support for balance or turning.</a:t>
            </a:r>
            <a:endParaRPr lang="en-US" sz="2400" dirty="0">
              <a:solidFill>
                <a:srgbClr val="0000FF"/>
              </a:solidFill>
            </a:endParaRPr>
          </a:p>
        </p:txBody>
      </p:sp>
    </p:spTree>
    <p:extLst>
      <p:ext uri="{BB962C8B-B14F-4D97-AF65-F5344CB8AC3E}">
        <p14:creationId xmlns:p14="http://schemas.microsoft.com/office/powerpoint/2010/main" val="341348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r>
              <a:rPr lang="en-US" dirty="0" smtClean="0"/>
              <a:t>Tail	</a:t>
            </a:r>
          </a:p>
        </p:txBody>
      </p:sp>
      <p:sp>
        <p:nvSpPr>
          <p:cNvPr id="182275" name="Rectangle 3"/>
          <p:cNvSpPr>
            <a:spLocks noGrp="1" noChangeArrowheads="1"/>
          </p:cNvSpPr>
          <p:nvPr>
            <p:ph type="body" sz="half" idx="1"/>
          </p:nvPr>
        </p:nvSpPr>
        <p:spPr>
          <a:xfrm>
            <a:off x="457200" y="1600200"/>
            <a:ext cx="3352800" cy="4953000"/>
          </a:xfrm>
        </p:spPr>
        <p:txBody>
          <a:bodyPr>
            <a:normAutofit fontScale="85000" lnSpcReduction="20000"/>
          </a:bodyPr>
          <a:lstStyle/>
          <a:p>
            <a:r>
              <a:rPr lang="en-US" sz="3000" dirty="0" smtClean="0"/>
              <a:t>Tail (5%): Set moderately high; carried gaily, but not turned forward over the back; with slight curve; short as compared with size of the hound; with brush. </a:t>
            </a:r>
            <a:r>
              <a:rPr lang="en-US" sz="3000" b="1" i="1" dirty="0" smtClean="0"/>
              <a:t>Defects</a:t>
            </a:r>
            <a:r>
              <a:rPr lang="en-US" sz="3000" dirty="0" smtClean="0"/>
              <a:t>--A long tail. Teapot curve or inclined forward from the root. Rat tail with absence of brush.</a:t>
            </a:r>
          </a:p>
          <a:p>
            <a:endParaRPr lang="en-US" sz="2800" dirty="0" smtClean="0"/>
          </a:p>
          <a:p>
            <a:pPr eaLnBrk="1" hangingPunct="1"/>
            <a:endParaRPr lang="en-US" sz="2800" dirty="0" smtClean="0"/>
          </a:p>
          <a:p>
            <a:pPr eaLnBrk="1" hangingPunct="1"/>
            <a:endParaRPr lang="en-US" sz="2800" dirty="0" smtClean="0"/>
          </a:p>
          <a:p>
            <a:pPr eaLnBrk="1" hangingPunct="1"/>
            <a:endParaRPr lang="en-US" sz="2800" dirty="0" smtClean="0"/>
          </a:p>
        </p:txBody>
      </p:sp>
      <p:pic>
        <p:nvPicPr>
          <p:cNvPr id="182276" name="Picture 4" descr="13 inch bitch"/>
          <p:cNvPicPr>
            <a:picLocks noGrp="1" noChangeAspect="1" noChangeArrowheads="1"/>
          </p:cNvPicPr>
          <p:nvPr>
            <p:ph sz="half" idx="2"/>
          </p:nvPr>
        </p:nvPicPr>
        <p:blipFill>
          <a:blip r:embed="rId2" cstate="print"/>
          <a:srcRect/>
          <a:stretch>
            <a:fillRect/>
          </a:stretch>
        </p:blipFill>
        <p:spPr>
          <a:xfrm>
            <a:off x="4267200" y="2246313"/>
            <a:ext cx="4772025" cy="3216275"/>
          </a:xfrm>
          <a:noFill/>
        </p:spPr>
      </p:pic>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r>
              <a:rPr lang="en-US" smtClean="0"/>
              <a:t>Tail – Proper Brush</a:t>
            </a:r>
          </a:p>
        </p:txBody>
      </p:sp>
      <p:pic>
        <p:nvPicPr>
          <p:cNvPr id="183299" name="Picture 3" descr="Tail Brush 2"/>
          <p:cNvPicPr>
            <a:picLocks noGrp="1" noChangeAspect="1" noChangeArrowheads="1"/>
          </p:cNvPicPr>
          <p:nvPr>
            <p:ph idx="1"/>
          </p:nvPr>
        </p:nvPicPr>
        <p:blipFill>
          <a:blip r:embed="rId2" cstate="print"/>
          <a:srcRect/>
          <a:stretch>
            <a:fillRect/>
          </a:stretch>
        </p:blipFill>
        <p:spPr>
          <a:xfrm>
            <a:off x="1554163" y="1600200"/>
            <a:ext cx="6035675" cy="4525963"/>
          </a:xfrm>
          <a:noFill/>
        </p:spPr>
      </p:pic>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533400" y="0"/>
            <a:ext cx="7010400" cy="1477962"/>
          </a:xfrm>
        </p:spPr>
        <p:txBody>
          <a:bodyPr/>
          <a:lstStyle/>
          <a:p>
            <a:pPr eaLnBrk="1" hangingPunct="1"/>
            <a:r>
              <a:rPr lang="en-US" dirty="0" smtClean="0"/>
              <a:t>Tail Set &amp; Carriage</a:t>
            </a:r>
          </a:p>
        </p:txBody>
      </p:sp>
      <p:pic>
        <p:nvPicPr>
          <p:cNvPr id="190467" name="Picture 3" descr="Reach and drive"/>
          <p:cNvPicPr>
            <a:picLocks noGrp="1" noChangeAspect="1" noChangeArrowheads="1"/>
          </p:cNvPicPr>
          <p:nvPr>
            <p:ph idx="1"/>
          </p:nvPr>
        </p:nvPicPr>
        <p:blipFill>
          <a:blip r:embed="rId2" cstate="print"/>
          <a:srcRect/>
          <a:stretch>
            <a:fillRect/>
          </a:stretch>
        </p:blipFill>
        <p:spPr>
          <a:xfrm>
            <a:off x="304800" y="1219200"/>
            <a:ext cx="4370260" cy="2743200"/>
          </a:xfrm>
          <a:noFill/>
        </p:spPr>
      </p:pic>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pic>
        <p:nvPicPr>
          <p:cNvPr id="5" name="Picture 3" descr="Reach and drive 5"/>
          <p:cNvPicPr>
            <a:picLocks noChangeAspect="1" noChangeArrowheads="1"/>
          </p:cNvPicPr>
          <p:nvPr/>
        </p:nvPicPr>
        <p:blipFill>
          <a:blip r:embed="rId4" cstate="print"/>
          <a:srcRect/>
          <a:stretch>
            <a:fillRect/>
          </a:stretch>
        </p:blipFill>
        <p:spPr>
          <a:xfrm>
            <a:off x="5715000" y="1447800"/>
            <a:ext cx="3429000" cy="2615552"/>
          </a:xfrm>
          <a:prstGeom prst="rect">
            <a:avLst/>
          </a:prstGeom>
          <a:noFill/>
        </p:spPr>
      </p:pic>
      <p:pic>
        <p:nvPicPr>
          <p:cNvPr id="6" name="Picture 3" descr="Faded Tri-color"/>
          <p:cNvPicPr>
            <a:picLocks noChangeAspect="1" noChangeArrowheads="1"/>
          </p:cNvPicPr>
          <p:nvPr/>
        </p:nvPicPr>
        <p:blipFill>
          <a:blip r:embed="rId5" cstate="print"/>
          <a:srcRect/>
          <a:stretch>
            <a:fillRect/>
          </a:stretch>
        </p:blipFill>
        <p:spPr>
          <a:xfrm>
            <a:off x="2514600" y="3683520"/>
            <a:ext cx="3619500" cy="317448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r>
              <a:rPr lang="en-US" smtClean="0"/>
              <a:t>Tail - Defects</a:t>
            </a:r>
          </a:p>
        </p:txBody>
      </p:sp>
      <p:sp>
        <p:nvSpPr>
          <p:cNvPr id="184323" name="Rectangle 3"/>
          <p:cNvSpPr>
            <a:spLocks noGrp="1" noChangeArrowheads="1"/>
          </p:cNvSpPr>
          <p:nvPr>
            <p:ph idx="1"/>
          </p:nvPr>
        </p:nvSpPr>
        <p:spPr/>
        <p:txBody>
          <a:bodyPr/>
          <a:lstStyle/>
          <a:p>
            <a:pPr eaLnBrk="1" hangingPunct="1"/>
            <a:r>
              <a:rPr lang="en-US" dirty="0" smtClean="0"/>
              <a:t>Long tail</a:t>
            </a:r>
          </a:p>
          <a:p>
            <a:pPr eaLnBrk="1" hangingPunct="1"/>
            <a:r>
              <a:rPr lang="en-US" dirty="0" smtClean="0"/>
              <a:t>Teapot curve or inclined forward from the root.</a:t>
            </a:r>
          </a:p>
          <a:p>
            <a:pPr eaLnBrk="1" hangingPunct="1"/>
            <a:r>
              <a:rPr lang="en-US" dirty="0" smtClean="0"/>
              <a:t>Rat tail with absence of brush</a:t>
            </a: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8" name="Picture 4" descr="Tail - long"/>
          <p:cNvPicPr>
            <a:picLocks noGrp="1" noChangeAspect="1" noChangeArrowheads="1"/>
          </p:cNvPicPr>
          <p:nvPr>
            <p:ph sz="half" idx="2"/>
          </p:nvPr>
        </p:nvPicPr>
        <p:blipFill>
          <a:blip r:embed="rId2" cstate="print"/>
          <a:srcRect/>
          <a:stretch>
            <a:fillRect/>
          </a:stretch>
        </p:blipFill>
        <p:spPr>
          <a:xfrm>
            <a:off x="381000" y="2133600"/>
            <a:ext cx="3276600" cy="2533441"/>
          </a:xfrm>
          <a:noFill/>
        </p:spPr>
      </p:pic>
      <p:sp>
        <p:nvSpPr>
          <p:cNvPr id="185346" name="Rectangle 2"/>
          <p:cNvSpPr>
            <a:spLocks noGrp="1" noChangeArrowheads="1"/>
          </p:cNvSpPr>
          <p:nvPr>
            <p:ph type="title"/>
          </p:nvPr>
        </p:nvSpPr>
        <p:spPr/>
        <p:txBody>
          <a:bodyPr/>
          <a:lstStyle/>
          <a:p>
            <a:pPr eaLnBrk="1" hangingPunct="1"/>
            <a:r>
              <a:rPr lang="en-US" smtClean="0"/>
              <a:t>Tail – Defects	</a:t>
            </a:r>
          </a:p>
        </p:txBody>
      </p:sp>
      <p:sp>
        <p:nvSpPr>
          <p:cNvPr id="185347" name="Rectangle 3"/>
          <p:cNvSpPr>
            <a:spLocks noGrp="1" noChangeArrowheads="1"/>
          </p:cNvSpPr>
          <p:nvPr>
            <p:ph type="body" sz="half" idx="1"/>
          </p:nvPr>
        </p:nvSpPr>
        <p:spPr>
          <a:xfrm>
            <a:off x="304800" y="2332037"/>
            <a:ext cx="4038600" cy="4525963"/>
          </a:xfrm>
        </p:spPr>
        <p:txBody>
          <a:bodyPr/>
          <a:lstStyle/>
          <a:p>
            <a:pPr eaLnBrk="1" hangingPunct="1"/>
            <a:endParaRPr lang="en-US" sz="2800" dirty="0" smtClean="0"/>
          </a:p>
          <a:p>
            <a:pPr eaLnBrk="1" hangingPunct="1"/>
            <a:endParaRPr lang="en-US" sz="2800" dirty="0" smtClean="0"/>
          </a:p>
          <a:p>
            <a:pPr eaLnBrk="1" hangingPunct="1"/>
            <a:endParaRPr lang="en-US" sz="2800" dirty="0" smtClean="0"/>
          </a:p>
          <a:p>
            <a:pPr eaLnBrk="1" hangingPunct="1"/>
            <a:r>
              <a:rPr lang="en-US" dirty="0" smtClean="0"/>
              <a:t>Long tail</a:t>
            </a:r>
          </a:p>
        </p:txBody>
      </p:sp>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pic>
        <p:nvPicPr>
          <p:cNvPr id="6" name="Picture 4" descr="Tail Gay"/>
          <p:cNvPicPr>
            <a:picLocks noChangeAspect="1" noChangeArrowheads="1"/>
          </p:cNvPicPr>
          <p:nvPr/>
        </p:nvPicPr>
        <p:blipFill>
          <a:blip r:embed="rId4" cstate="print"/>
          <a:srcRect/>
          <a:stretch>
            <a:fillRect/>
          </a:stretch>
        </p:blipFill>
        <p:spPr>
          <a:xfrm>
            <a:off x="3657600" y="1219200"/>
            <a:ext cx="2876550" cy="4525963"/>
          </a:xfrm>
          <a:prstGeom prst="rect">
            <a:avLst/>
          </a:prstGeom>
          <a:noFill/>
        </p:spPr>
      </p:pic>
      <p:sp>
        <p:nvSpPr>
          <p:cNvPr id="7" name="Rectangle 3"/>
          <p:cNvSpPr txBox="1">
            <a:spLocks noChangeArrowheads="1"/>
          </p:cNvSpPr>
          <p:nvPr/>
        </p:nvSpPr>
        <p:spPr>
          <a:xfrm>
            <a:off x="3581400" y="2286000"/>
            <a:ext cx="2819400" cy="3992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Teapot curve </a:t>
            </a:r>
          </a:p>
        </p:txBody>
      </p:sp>
      <p:pic>
        <p:nvPicPr>
          <p:cNvPr id="8" name="Picture 4" descr="tail rat"/>
          <p:cNvPicPr>
            <a:picLocks noChangeAspect="1" noChangeArrowheads="1"/>
          </p:cNvPicPr>
          <p:nvPr/>
        </p:nvPicPr>
        <p:blipFill>
          <a:blip r:embed="rId5" cstate="print"/>
          <a:srcRect/>
          <a:stretch>
            <a:fillRect/>
          </a:stretch>
        </p:blipFill>
        <p:spPr>
          <a:xfrm>
            <a:off x="6705600" y="1981200"/>
            <a:ext cx="2193925" cy="2925763"/>
          </a:xfrm>
          <a:prstGeom prst="rect">
            <a:avLst/>
          </a:prstGeom>
          <a:noFill/>
        </p:spPr>
      </p:pic>
      <p:sp>
        <p:nvSpPr>
          <p:cNvPr id="9" name="Rectangle 8"/>
          <p:cNvSpPr/>
          <p:nvPr/>
        </p:nvSpPr>
        <p:spPr>
          <a:xfrm>
            <a:off x="7010400" y="3962400"/>
            <a:ext cx="1524000" cy="584775"/>
          </a:xfrm>
          <a:prstGeom prst="rect">
            <a:avLst/>
          </a:prstGeom>
        </p:spPr>
        <p:txBody>
          <a:bodyPr wrap="square">
            <a:spAutoFit/>
          </a:bodyPr>
          <a:lstStyle/>
          <a:p>
            <a:r>
              <a:rPr lang="en-US" sz="3200" dirty="0" smtClean="0"/>
              <a:t>Rat tail </a:t>
            </a:r>
            <a:endParaRPr lang="en-US" sz="32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pPr eaLnBrk="1" hangingPunct="1"/>
            <a:r>
              <a:rPr lang="en-US" dirty="0" smtClean="0"/>
              <a:t>Tail – Proper Brush – BUT…</a:t>
            </a:r>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pic>
        <p:nvPicPr>
          <p:cNvPr id="6" name="Content Placeholder 5" descr="toilet brush.JPG"/>
          <p:cNvPicPr>
            <a:picLocks noGrp="1" noChangeAspect="1"/>
          </p:cNvPicPr>
          <p:nvPr>
            <p:ph idx="1"/>
          </p:nvPr>
        </p:nvPicPr>
        <p:blipFill>
          <a:blip r:embed="rId3" cstate="print"/>
          <a:stretch>
            <a:fillRect/>
          </a:stretch>
        </p:blipFill>
        <p:spPr>
          <a:xfrm>
            <a:off x="2971800" y="1828800"/>
            <a:ext cx="3274559" cy="3820319"/>
          </a:xfr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r>
              <a:rPr lang="en-US" dirty="0" smtClean="0"/>
              <a:t>Defects</a:t>
            </a:r>
          </a:p>
        </p:txBody>
      </p:sp>
      <p:pic>
        <p:nvPicPr>
          <p:cNvPr id="192515" name="Picture 3" descr="Gay Tail"/>
          <p:cNvPicPr>
            <a:picLocks noGrp="1" noChangeAspect="1" noChangeArrowheads="1"/>
          </p:cNvPicPr>
          <p:nvPr>
            <p:ph idx="1"/>
          </p:nvPr>
        </p:nvPicPr>
        <p:blipFill>
          <a:blip r:embed="rId2" cstate="print"/>
          <a:srcRect/>
          <a:stretch>
            <a:fillRect/>
          </a:stretch>
        </p:blipFill>
        <p:spPr>
          <a:xfrm>
            <a:off x="381000" y="1295400"/>
            <a:ext cx="4680098" cy="2895600"/>
          </a:xfrm>
          <a:noFill/>
        </p:spPr>
      </p:pic>
      <p:pic>
        <p:nvPicPr>
          <p:cNvPr id="4" name="Picture 3" descr="NBC-Logo-green_gold.jpg"/>
          <p:cNvPicPr>
            <a:picLocks noChangeAspect="1"/>
          </p:cNvPicPr>
          <p:nvPr/>
        </p:nvPicPr>
        <p:blipFill>
          <a:blip r:embed="rId3" cstate="print"/>
          <a:stretch>
            <a:fillRect/>
          </a:stretch>
        </p:blipFill>
        <p:spPr>
          <a:xfrm>
            <a:off x="7772400" y="152400"/>
            <a:ext cx="1162050" cy="1162050"/>
          </a:xfrm>
          <a:prstGeom prst="rect">
            <a:avLst/>
          </a:prstGeom>
        </p:spPr>
      </p:pic>
      <p:sp>
        <p:nvSpPr>
          <p:cNvPr id="5" name="Rectangle 4"/>
          <p:cNvSpPr/>
          <p:nvPr/>
        </p:nvSpPr>
        <p:spPr>
          <a:xfrm>
            <a:off x="3276600" y="3505200"/>
            <a:ext cx="1600200" cy="584775"/>
          </a:xfrm>
          <a:prstGeom prst="rect">
            <a:avLst/>
          </a:prstGeom>
        </p:spPr>
        <p:txBody>
          <a:bodyPr wrap="square">
            <a:spAutoFit/>
          </a:bodyPr>
          <a:lstStyle/>
          <a:p>
            <a:r>
              <a:rPr lang="en-US" sz="3200" dirty="0" smtClean="0">
                <a:solidFill>
                  <a:schemeClr val="bg1"/>
                </a:solidFill>
              </a:rPr>
              <a:t>Gay Tail</a:t>
            </a:r>
            <a:endParaRPr lang="en-US" dirty="0">
              <a:solidFill>
                <a:schemeClr val="bg1"/>
              </a:solidFill>
            </a:endParaRPr>
          </a:p>
        </p:txBody>
      </p:sp>
      <p:pic>
        <p:nvPicPr>
          <p:cNvPr id="6" name="Picture 3" descr="low tail set 1"/>
          <p:cNvPicPr>
            <a:picLocks noChangeAspect="1" noChangeArrowheads="1"/>
          </p:cNvPicPr>
          <p:nvPr/>
        </p:nvPicPr>
        <p:blipFill>
          <a:blip r:embed="rId4" cstate="print"/>
          <a:srcRect/>
          <a:stretch>
            <a:fillRect/>
          </a:stretch>
        </p:blipFill>
        <p:spPr>
          <a:xfrm>
            <a:off x="5070475" y="3048000"/>
            <a:ext cx="4073525" cy="3567113"/>
          </a:xfrm>
          <a:prstGeom prst="rect">
            <a:avLst/>
          </a:prstGeom>
          <a:noFill/>
        </p:spPr>
      </p:pic>
      <p:sp>
        <p:nvSpPr>
          <p:cNvPr id="7" name="Rectangle 6"/>
          <p:cNvSpPr/>
          <p:nvPr/>
        </p:nvSpPr>
        <p:spPr>
          <a:xfrm>
            <a:off x="5943600" y="5638800"/>
            <a:ext cx="2590800" cy="584775"/>
          </a:xfrm>
          <a:prstGeom prst="rect">
            <a:avLst/>
          </a:prstGeom>
        </p:spPr>
        <p:txBody>
          <a:bodyPr wrap="square">
            <a:spAutoFit/>
          </a:bodyPr>
          <a:lstStyle/>
          <a:p>
            <a:r>
              <a:rPr lang="en-US" sz="3200" dirty="0" smtClean="0"/>
              <a:t>Low Set Tail</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Tail – 5%</a:t>
            </a:r>
            <a:endParaRPr lang="en-US" dirty="0"/>
          </a:p>
        </p:txBody>
      </p:sp>
      <p:pic>
        <p:nvPicPr>
          <p:cNvPr id="4" name="Picture 3" descr="NBC-Logo-green_gold.jpg"/>
          <p:cNvPicPr>
            <a:picLocks noChangeAspect="1"/>
          </p:cNvPicPr>
          <p:nvPr/>
        </p:nvPicPr>
        <p:blipFill>
          <a:blip r:embed="rId2" cstate="print"/>
          <a:stretch>
            <a:fillRect/>
          </a:stretch>
        </p:blipFill>
        <p:spPr>
          <a:xfrm>
            <a:off x="7772400" y="152400"/>
            <a:ext cx="1162050" cy="1162050"/>
          </a:xfrm>
          <a:prstGeom prst="rect">
            <a:avLst/>
          </a:prstGeom>
        </p:spPr>
      </p:pic>
      <p:sp>
        <p:nvSpPr>
          <p:cNvPr id="6" name="Rectangle 5"/>
          <p:cNvSpPr/>
          <p:nvPr/>
        </p:nvSpPr>
        <p:spPr>
          <a:xfrm>
            <a:off x="0" y="1143000"/>
            <a:ext cx="3733800" cy="5355312"/>
          </a:xfrm>
          <a:prstGeom prst="rect">
            <a:avLst/>
          </a:prstGeom>
        </p:spPr>
        <p:txBody>
          <a:bodyPr wrap="square">
            <a:spAutoFit/>
          </a:bodyPr>
          <a:lstStyle/>
          <a:p>
            <a:r>
              <a:rPr lang="en-US" dirty="0" smtClean="0">
                <a:solidFill>
                  <a:srgbClr val="0000FF"/>
                </a:solidFill>
              </a:rPr>
              <a:t>The tip of the tail should be slightly higher than the head when held at attention. Carriage is perpendicular to the </a:t>
            </a:r>
            <a:r>
              <a:rPr lang="en-US" dirty="0" err="1" smtClean="0">
                <a:solidFill>
                  <a:srgbClr val="0000FF"/>
                </a:solidFill>
              </a:rPr>
              <a:t>topline</a:t>
            </a:r>
            <a:r>
              <a:rPr lang="en-US" dirty="0" smtClean="0">
                <a:solidFill>
                  <a:srgbClr val="0000FF"/>
                </a:solidFill>
              </a:rPr>
              <a:t> and may have a slight curve, never to be inclined forward from the root or carried over or touching the back, as this does not enable the beagle to be followed in the field. Although a white tip serves as a “flag” to reveal his whereabouts in the field, an absence of a white tip is not to be penalized. While adequate brush on the tail is necessary to protect the tail from damage while hunting, more brush is not necessarily better. The tail should be carried upright while gaiting but should never be penalized should it drop when the dog stops</a:t>
            </a:r>
            <a:endParaRPr lang="en-US" dirty="0">
              <a:solidFill>
                <a:srgbClr val="0000FF"/>
              </a:solidFill>
            </a:endParaRPr>
          </a:p>
        </p:txBody>
      </p:sp>
      <p:pic>
        <p:nvPicPr>
          <p:cNvPr id="149506" name="Picture 2" descr="http://nbcjudgeseducation.files.wordpress.com/2012/08/side_rear_drop_crop.jpg?w=584&amp;h=516">
            <a:hlinkClick r:id="rId3"/>
          </p:cNvPr>
          <p:cNvPicPr>
            <a:picLocks noChangeAspect="1" noChangeArrowheads="1"/>
          </p:cNvPicPr>
          <p:nvPr/>
        </p:nvPicPr>
        <p:blipFill>
          <a:blip r:embed="rId4" cstate="print"/>
          <a:srcRect/>
          <a:stretch>
            <a:fillRect/>
          </a:stretch>
        </p:blipFill>
        <p:spPr bwMode="auto">
          <a:xfrm>
            <a:off x="3810000" y="2071492"/>
            <a:ext cx="5029200" cy="4443609"/>
          </a:xfrm>
          <a:prstGeom prst="rect">
            <a:avLst/>
          </a:prstGeom>
          <a:noFill/>
        </p:spPr>
      </p:pic>
    </p:spTree>
    <p:extLst>
      <p:ext uri="{BB962C8B-B14F-4D97-AF65-F5344CB8AC3E}">
        <p14:creationId xmlns:p14="http://schemas.microsoft.com/office/powerpoint/2010/main" val="3413487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228600"/>
            <a:ext cx="8229600" cy="1143000"/>
          </a:xfrm>
        </p:spPr>
        <p:txBody>
          <a:bodyPr/>
          <a:lstStyle/>
          <a:p>
            <a:pPr eaLnBrk="1" hangingPunct="1"/>
            <a:r>
              <a:rPr lang="en-US" dirty="0" smtClean="0"/>
              <a:t>Coat</a:t>
            </a:r>
          </a:p>
        </p:txBody>
      </p:sp>
      <p:sp>
        <p:nvSpPr>
          <p:cNvPr id="150531" name="Rectangle 3"/>
          <p:cNvSpPr>
            <a:spLocks noGrp="1" noChangeArrowheads="1"/>
          </p:cNvSpPr>
          <p:nvPr>
            <p:ph type="body" sz="half" idx="1"/>
          </p:nvPr>
        </p:nvSpPr>
        <p:spPr>
          <a:xfrm>
            <a:off x="457200" y="1143000"/>
            <a:ext cx="4038600" cy="4525963"/>
          </a:xfrm>
        </p:spPr>
        <p:txBody>
          <a:bodyPr>
            <a:normAutofit/>
          </a:bodyPr>
          <a:lstStyle/>
          <a:p>
            <a:pPr marL="0" lvl="0" indent="0" fontAlgn="base">
              <a:spcBef>
                <a:spcPct val="0"/>
              </a:spcBef>
              <a:spcAft>
                <a:spcPct val="0"/>
              </a:spcAft>
              <a:buNone/>
            </a:pPr>
            <a:r>
              <a:rPr lang="en-US" sz="2800" b="1" i="1" dirty="0" smtClean="0"/>
              <a:t>Coat (5 pts):  A close, hard, hound coat of medium length. Defects: A short, thin coat, or of a soft quality. Color: Any true hound color.</a:t>
            </a:r>
            <a:r>
              <a:rPr lang="en-US" sz="2800" b="1" dirty="0" smtClean="0">
                <a:solidFill>
                  <a:srgbClr val="7030A0"/>
                </a:solidFill>
              </a:rPr>
              <a:t/>
            </a:r>
            <a:br>
              <a:rPr lang="en-US" sz="2800" b="1" dirty="0" smtClean="0">
                <a:solidFill>
                  <a:srgbClr val="7030A0"/>
                </a:solidFill>
              </a:rPr>
            </a:br>
            <a:endParaRPr lang="en-US" sz="2800" dirty="0" smtClean="0">
              <a:solidFill>
                <a:srgbClr val="7030A0"/>
              </a:solidFill>
              <a:latin typeface="Arial" pitchFamily="34" charset="0"/>
              <a:cs typeface="Arial" pitchFamily="34" charset="0"/>
            </a:endParaRPr>
          </a:p>
        </p:txBody>
      </p:sp>
      <p:pic>
        <p:nvPicPr>
          <p:cNvPr id="5" name="Picture 4" descr="NBC-Logo-green_gold.jpg"/>
          <p:cNvPicPr>
            <a:picLocks noChangeAspect="1"/>
          </p:cNvPicPr>
          <p:nvPr/>
        </p:nvPicPr>
        <p:blipFill>
          <a:blip r:embed="rId3" cstate="print"/>
          <a:stretch>
            <a:fillRect/>
          </a:stretch>
        </p:blipFill>
        <p:spPr>
          <a:xfrm>
            <a:off x="7772400" y="152400"/>
            <a:ext cx="1162050" cy="1162050"/>
          </a:xfrm>
          <a:prstGeom prst="rect">
            <a:avLst/>
          </a:prstGeom>
        </p:spPr>
      </p:pic>
      <p:pic>
        <p:nvPicPr>
          <p:cNvPr id="6" name="Picture 4" descr="13 inch bitch 4"/>
          <p:cNvPicPr>
            <a:picLocks noChangeAspect="1" noChangeArrowheads="1"/>
          </p:cNvPicPr>
          <p:nvPr/>
        </p:nvPicPr>
        <p:blipFill>
          <a:blip r:embed="rId4" cstate="print"/>
          <a:srcRect/>
          <a:stretch>
            <a:fillRect/>
          </a:stretch>
        </p:blipFill>
        <p:spPr>
          <a:xfrm>
            <a:off x="4340225" y="1984375"/>
            <a:ext cx="4651375" cy="3756025"/>
          </a:xfrm>
          <a:prstGeom prst="rect">
            <a:avLst/>
          </a:prstGeom>
          <a:noFill/>
        </p:spPr>
      </p:pic>
      <p:sp>
        <p:nvSpPr>
          <p:cNvPr id="8" name="Rectangle 7"/>
          <p:cNvSpPr/>
          <p:nvPr/>
        </p:nvSpPr>
        <p:spPr>
          <a:xfrm>
            <a:off x="457200" y="4191000"/>
            <a:ext cx="3657600" cy="2677656"/>
          </a:xfrm>
          <a:prstGeom prst="rect">
            <a:avLst/>
          </a:prstGeom>
        </p:spPr>
        <p:txBody>
          <a:bodyPr wrap="square">
            <a:spAutoFit/>
          </a:bodyPr>
          <a:lstStyle/>
          <a:p>
            <a:r>
              <a:rPr lang="en-US" sz="2400" b="1" u="sng" dirty="0" smtClean="0">
                <a:solidFill>
                  <a:srgbClr val="0000FF"/>
                </a:solidFill>
              </a:rPr>
              <a:t>The words “Any true hound color” in the Beagle standard cannot be emphasized enough.</a:t>
            </a:r>
            <a:r>
              <a:rPr lang="en-US" sz="2400" b="1" dirty="0" smtClean="0">
                <a:solidFill>
                  <a:srgbClr val="0000FF"/>
                </a:solidFill>
              </a:rPr>
              <a:t> </a:t>
            </a:r>
            <a:r>
              <a:rPr lang="en-US" sz="2400" b="1" u="sng" dirty="0" smtClean="0">
                <a:solidFill>
                  <a:srgbClr val="0000FF"/>
                </a:solidFill>
              </a:rPr>
              <a:t>Any artificial enhancement of coat color is to be penalized.</a:t>
            </a:r>
            <a:endParaRPr lang="en-US" sz="2400" dirty="0">
              <a:solidFill>
                <a:srgbClr val="0000FF"/>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2934</TotalTime>
  <Words>4288</Words>
  <Application>Microsoft Office PowerPoint</Application>
  <PresentationFormat>On-screen Show (4:3)</PresentationFormat>
  <Paragraphs>368</Paragraphs>
  <Slides>149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149</vt:i4>
      </vt:variant>
    </vt:vector>
  </HeadingPairs>
  <TitlesOfParts>
    <vt:vector size="153" baseType="lpstr">
      <vt:lpstr>Arial</vt:lpstr>
      <vt:lpstr>Calibri</vt:lpstr>
      <vt:lpstr>Times New Roman</vt:lpstr>
      <vt:lpstr>Office Theme</vt:lpstr>
      <vt:lpstr>The Beagle</vt:lpstr>
      <vt:lpstr>History</vt:lpstr>
      <vt:lpstr>History</vt:lpstr>
      <vt:lpstr>History</vt:lpstr>
      <vt:lpstr>History</vt:lpstr>
      <vt:lpstr>Function/Comparison</vt:lpstr>
      <vt:lpstr>Comparison</vt:lpstr>
      <vt:lpstr>One Breed - Two Varieties One Disqualification</vt:lpstr>
      <vt:lpstr>General Appearance</vt:lpstr>
      <vt:lpstr>General Appearance</vt:lpstr>
      <vt:lpstr>Miniature English Foxhound</vt:lpstr>
      <vt:lpstr>Point Scale</vt:lpstr>
      <vt:lpstr>Schedule of Points - Head</vt:lpstr>
      <vt:lpstr>Head – Skull</vt:lpstr>
      <vt:lpstr>Head – Ears</vt:lpstr>
      <vt:lpstr>Head – Ears</vt:lpstr>
      <vt:lpstr>Head – Eyes</vt:lpstr>
      <vt:lpstr>Head – Eyes</vt:lpstr>
      <vt:lpstr>Head – Muzzle</vt:lpstr>
      <vt:lpstr>Defects</vt:lpstr>
      <vt:lpstr>Defects</vt:lpstr>
      <vt:lpstr>Defects</vt:lpstr>
      <vt:lpstr>Defects</vt:lpstr>
      <vt:lpstr>Defects</vt:lpstr>
      <vt:lpstr>Defects</vt:lpstr>
      <vt:lpstr>Head</vt:lpstr>
      <vt:lpstr>Head</vt:lpstr>
      <vt:lpstr>Head</vt:lpstr>
      <vt:lpstr>Jaws – Level / Bite</vt:lpstr>
      <vt:lpstr>Correct Heads</vt:lpstr>
      <vt:lpstr>Correct Heads</vt:lpstr>
      <vt:lpstr>Correct Heads</vt:lpstr>
      <vt:lpstr>Schedule of Points - Body</vt:lpstr>
      <vt:lpstr>Neck &amp; Throat</vt:lpstr>
      <vt:lpstr>Neck &amp; Throat</vt:lpstr>
      <vt:lpstr>Neck and Throat - Defects </vt:lpstr>
      <vt:lpstr>Shoulders &amp; Chest</vt:lpstr>
      <vt:lpstr>Shoulders</vt:lpstr>
      <vt:lpstr>Shoulders</vt:lpstr>
      <vt:lpstr>Chest</vt:lpstr>
      <vt:lpstr>Chest &amp; Shoulders  </vt:lpstr>
      <vt:lpstr>Incorrect Fronts/Shoulders/Chests</vt:lpstr>
      <vt:lpstr>Back, Loin &amp; Ribs</vt:lpstr>
      <vt:lpstr>Ribs</vt:lpstr>
      <vt:lpstr>Ribs</vt:lpstr>
      <vt:lpstr>Ribs</vt:lpstr>
      <vt:lpstr>Sternum</vt:lpstr>
      <vt:lpstr>Back</vt:lpstr>
      <vt:lpstr>Loin</vt:lpstr>
      <vt:lpstr>Balance The distance between withers and ground is equally divided by the elbow.</vt:lpstr>
      <vt:lpstr>Proper Underline &amp; Tuck-Up</vt:lpstr>
      <vt:lpstr>Back - Defects</vt:lpstr>
      <vt:lpstr>PowerPoint Presentation</vt:lpstr>
      <vt:lpstr>PowerPoint Presentation</vt:lpstr>
      <vt:lpstr>Short Sternum –Short Ribs</vt:lpstr>
      <vt:lpstr>Incorrect Underlines</vt:lpstr>
      <vt:lpstr>Balance – Too short on leg</vt:lpstr>
      <vt:lpstr>Body</vt:lpstr>
      <vt:lpstr>Body</vt:lpstr>
      <vt:lpstr>Body - Neck &amp; Throat</vt:lpstr>
      <vt:lpstr>Body – Shoulders &amp; Chest</vt:lpstr>
      <vt:lpstr>Body – Shoulders &amp; Chest</vt:lpstr>
      <vt:lpstr>Body – Back, Loin &amp; Ribs</vt:lpstr>
      <vt:lpstr>Body – Back, Loin &amp; Ribs</vt:lpstr>
      <vt:lpstr>Running Gear</vt:lpstr>
      <vt:lpstr>Forelegs</vt:lpstr>
      <vt:lpstr>Correct forelegs &amp; feet</vt:lpstr>
      <vt:lpstr>Forelegs - Pasterns</vt:lpstr>
      <vt:lpstr>Feet</vt:lpstr>
      <vt:lpstr>Forelegs - Defects</vt:lpstr>
      <vt:lpstr>Pasterns - Defects</vt:lpstr>
      <vt:lpstr>Pasterns - Defects</vt:lpstr>
      <vt:lpstr>Feet - Defects</vt:lpstr>
      <vt:lpstr>Feet - Defects</vt:lpstr>
      <vt:lpstr>High Toes</vt:lpstr>
      <vt:lpstr>Hips, Thighs, Hind Legs</vt:lpstr>
      <vt:lpstr>Hips, thighs and hind legs</vt:lpstr>
      <vt:lpstr>Hips, thighs and hind legs</vt:lpstr>
      <vt:lpstr>Hind legs</vt:lpstr>
      <vt:lpstr>Proper rear angle &amp; ham</vt:lpstr>
      <vt:lpstr>Hips, thighs &amp; hind legs</vt:lpstr>
      <vt:lpstr>Straight hocks; lacking rear angle and muscle</vt:lpstr>
      <vt:lpstr>Straight rear angle; lacking proper muscle</vt:lpstr>
      <vt:lpstr>Proper amount rear muscle</vt:lpstr>
      <vt:lpstr>Cowhocks - Defect</vt:lpstr>
      <vt:lpstr>Bone</vt:lpstr>
      <vt:lpstr>Lacking proper amount of bone</vt:lpstr>
      <vt:lpstr>Running Gear – 35%</vt:lpstr>
      <vt:lpstr>Running Gear – 35%</vt:lpstr>
      <vt:lpstr>Running Gear – 35%</vt:lpstr>
      <vt:lpstr>Tail </vt:lpstr>
      <vt:lpstr>Tail – Proper Brush</vt:lpstr>
      <vt:lpstr>Tail Set &amp; Carriage</vt:lpstr>
      <vt:lpstr>Tail - Defects</vt:lpstr>
      <vt:lpstr>Tail – Defects </vt:lpstr>
      <vt:lpstr>Tail – Proper Brush – BUT…</vt:lpstr>
      <vt:lpstr>Defects</vt:lpstr>
      <vt:lpstr>Tail – 5%</vt:lpstr>
      <vt:lpstr>Coat</vt:lpstr>
      <vt:lpstr>Color</vt:lpstr>
      <vt:lpstr>Color</vt:lpstr>
      <vt:lpstr>?? What About Gait ??</vt:lpstr>
      <vt:lpstr>Movement</vt:lpstr>
      <vt:lpstr>Movement</vt:lpstr>
      <vt:lpstr>Gait</vt:lpstr>
      <vt:lpstr>Lacking reach and drive</vt:lpstr>
      <vt:lpstr>Gait</vt:lpstr>
      <vt:lpstr>Gait</vt:lpstr>
      <vt:lpstr>Gait</vt:lpstr>
      <vt:lpstr>Gait</vt:lpstr>
      <vt:lpstr>PowerPoint Presentation</vt:lpstr>
      <vt:lpstr>PowerPoint Presentation</vt:lpstr>
      <vt:lpstr>PowerPoint Presentation</vt:lpstr>
      <vt:lpstr>A PHOTO GALLERY OF BEAUTIFUL BEAGLES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ofa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eddie dziuk</dc:creator>
  <cp:lastModifiedBy>Jennifer Gonzalez</cp:lastModifiedBy>
  <cp:revision>70</cp:revision>
  <dcterms:created xsi:type="dcterms:W3CDTF">2012-09-16T15:47:29Z</dcterms:created>
  <dcterms:modified xsi:type="dcterms:W3CDTF">2017-08-14T02:43:22Z</dcterms:modified>
</cp:coreProperties>
</file>